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503" r:id="rId2"/>
    <p:sldId id="375" r:id="rId3"/>
    <p:sldId id="475" r:id="rId4"/>
    <p:sldId id="329" r:id="rId5"/>
    <p:sldId id="286" r:id="rId6"/>
    <p:sldId id="301" r:id="rId7"/>
    <p:sldId id="304" r:id="rId8"/>
    <p:sldId id="305" r:id="rId9"/>
    <p:sldId id="474" r:id="rId10"/>
    <p:sldId id="484" r:id="rId11"/>
    <p:sldId id="362" r:id="rId12"/>
    <p:sldId id="498" r:id="rId13"/>
    <p:sldId id="433" r:id="rId14"/>
    <p:sldId id="476" r:id="rId15"/>
    <p:sldId id="306" r:id="rId16"/>
    <p:sldId id="381" r:id="rId17"/>
    <p:sldId id="313" r:id="rId18"/>
    <p:sldId id="314" r:id="rId19"/>
    <p:sldId id="477" r:id="rId20"/>
    <p:sldId id="389" r:id="rId21"/>
    <p:sldId id="436" r:id="rId22"/>
    <p:sldId id="390" r:id="rId23"/>
    <p:sldId id="317" r:id="rId24"/>
    <p:sldId id="318" r:id="rId25"/>
    <p:sldId id="509" r:id="rId26"/>
    <p:sldId id="505" r:id="rId27"/>
    <p:sldId id="502" r:id="rId28"/>
    <p:sldId id="320" r:id="rId29"/>
    <p:sldId id="322" r:id="rId30"/>
    <p:sldId id="405" r:id="rId31"/>
    <p:sldId id="501" r:id="rId32"/>
    <p:sldId id="406" r:id="rId33"/>
    <p:sldId id="308" r:id="rId34"/>
    <p:sldId id="435" r:id="rId35"/>
    <p:sldId id="309" r:id="rId36"/>
    <p:sldId id="310" r:id="rId37"/>
    <p:sldId id="311" r:id="rId38"/>
    <p:sldId id="471" r:id="rId39"/>
    <p:sldId id="510" r:id="rId40"/>
    <p:sldId id="466" r:id="rId41"/>
    <p:sldId id="468" r:id="rId42"/>
    <p:sldId id="319" r:id="rId43"/>
    <p:sldId id="324" r:id="rId44"/>
    <p:sldId id="414" r:id="rId45"/>
    <p:sldId id="325" r:id="rId46"/>
    <p:sldId id="326" r:id="rId47"/>
    <p:sldId id="493" r:id="rId48"/>
    <p:sldId id="491" r:id="rId49"/>
    <p:sldId id="492" r:id="rId50"/>
    <p:sldId id="351" r:id="rId51"/>
    <p:sldId id="473" r:id="rId52"/>
    <p:sldId id="438" r:id="rId53"/>
    <p:sldId id="419" r:id="rId54"/>
    <p:sldId id="463" r:id="rId55"/>
    <p:sldId id="464" r:id="rId56"/>
    <p:sldId id="420" r:id="rId57"/>
    <p:sldId id="421" r:id="rId58"/>
    <p:sldId id="334" r:id="rId59"/>
    <p:sldId id="335" r:id="rId60"/>
    <p:sldId id="455" r:id="rId61"/>
    <p:sldId id="494" r:id="rId62"/>
    <p:sldId id="495" r:id="rId63"/>
    <p:sldId id="470" r:id="rId64"/>
    <p:sldId id="469" r:id="rId65"/>
    <p:sldId id="467" r:id="rId66"/>
    <p:sldId id="506" r:id="rId67"/>
    <p:sldId id="508" r:id="rId68"/>
    <p:sldId id="439" r:id="rId69"/>
    <p:sldId id="440" r:id="rId70"/>
    <p:sldId id="442" r:id="rId71"/>
    <p:sldId id="441" r:id="rId72"/>
    <p:sldId id="427" r:id="rId73"/>
    <p:sldId id="373" r:id="rId74"/>
    <p:sldId id="349" r:id="rId75"/>
    <p:sldId id="350" r:id="rId76"/>
    <p:sldId id="429" r:id="rId77"/>
    <p:sldId id="430" r:id="rId78"/>
    <p:sldId id="459" r:id="rId79"/>
    <p:sldId id="507" r:id="rId80"/>
    <p:sldId id="458" r:id="rId81"/>
    <p:sldId id="456" r:id="rId82"/>
    <p:sldId id="496" r:id="rId83"/>
    <p:sldId id="483" r:id="rId84"/>
    <p:sldId id="462" r:id="rId85"/>
    <p:sldId id="393" r:id="rId86"/>
    <p:sldId id="396" r:id="rId87"/>
    <p:sldId id="437" r:id="rId88"/>
    <p:sldId id="444" r:id="rId89"/>
    <p:sldId id="446" r:id="rId90"/>
    <p:sldId id="379" r:id="rId91"/>
    <p:sldId id="395" r:id="rId92"/>
    <p:sldId id="478" r:id="rId93"/>
    <p:sldId id="480" r:id="rId94"/>
    <p:sldId id="482" r:id="rId95"/>
    <p:sldId id="487" r:id="rId96"/>
    <p:sldId id="490" r:id="rId97"/>
    <p:sldId id="488" r:id="rId98"/>
  </p:sldIdLst>
  <p:sldSz cx="9144000" cy="6858000" type="screen4x3"/>
  <p:notesSz cx="9194800" cy="70358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6">
          <p15:clr>
            <a:srgbClr val="A4A3A4"/>
          </p15:clr>
        </p15:guide>
        <p15:guide id="2" pos="28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1" autoAdjust="0"/>
    <p:restoredTop sz="81973" autoAdjust="0"/>
  </p:normalViewPr>
  <p:slideViewPr>
    <p:cSldViewPr snapToObjects="1">
      <p:cViewPr varScale="1">
        <p:scale>
          <a:sx n="90" d="100"/>
          <a:sy n="90" d="100"/>
        </p:scale>
        <p:origin x="18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6" d="100"/>
          <a:sy n="96" d="100"/>
        </p:scale>
        <p:origin x="-1384" y="-112"/>
      </p:cViewPr>
      <p:guideLst>
        <p:guide orient="horz" pos="2216"/>
        <p:guide pos="28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>
            <a:extLst>
              <a:ext uri="{FF2B5EF4-FFF2-40B4-BE49-F238E27FC236}">
                <a16:creationId xmlns:a16="http://schemas.microsoft.com/office/drawing/2014/main" id="{B01E7384-03CD-4B0C-B9AC-399155F21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6735763"/>
            <a:ext cx="404813" cy="306387"/>
          </a:xfrm>
          <a:prstGeom prst="rect">
            <a:avLst/>
          </a:prstGeom>
          <a:noFill/>
          <a:ln>
            <a:noFill/>
          </a:ln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fld id="{5C72396A-90B1-478A-9DC3-A13E04CEF9E2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65938E3-3C19-4740-971E-4482D9FA14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5550" y="3341688"/>
            <a:ext cx="6743700" cy="3167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772" tIns="45081" rIns="91772" bIns="450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097E966-43A6-42EE-B25B-72FF67AD128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31813"/>
            <a:ext cx="3505200" cy="2628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D6E0E5D-B938-40BF-8D66-2FB277531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3" y="6735763"/>
            <a:ext cx="869950" cy="306387"/>
          </a:xfrm>
          <a:prstGeom prst="rect">
            <a:avLst/>
          </a:prstGeom>
          <a:noFill/>
          <a:ln>
            <a:noFill/>
          </a:ln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defRPr/>
            </a:pPr>
            <a:fld id="{BA8833A0-E582-BD4D-9E80-15C768E2FFAB}" type="datetime1">
              <a:rPr lang="en-US" altLang="en-US" sz="1400" smtClean="0"/>
              <a:pPr>
                <a:defRPr/>
              </a:pPr>
              <a:t>1/3/2021</a:t>
            </a:fld>
            <a:endParaRPr lang="en-US" altLang="en-US" sz="1400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B4431F6-86B8-4D86-997F-D20A47608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6735763"/>
            <a:ext cx="404813" cy="306387"/>
          </a:xfrm>
          <a:prstGeom prst="rect">
            <a:avLst/>
          </a:prstGeom>
          <a:noFill/>
          <a:ln>
            <a:noFill/>
          </a:ln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fld id="{01682024-8BE0-401B-B771-9452D268FC8B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ＭＳ Ｐゴシック" pitchFamily="4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Costas</a:t>
            </a:r>
            <a:r>
              <a:rPr lang="en-US"/>
              <a:t>’ Section II</a:t>
            </a:r>
          </a:p>
        </p:txBody>
      </p:sp>
    </p:spTree>
    <p:extLst>
      <p:ext uri="{BB962C8B-B14F-4D97-AF65-F5344CB8AC3E}">
        <p14:creationId xmlns:p14="http://schemas.microsoft.com/office/powerpoint/2010/main" val="1301233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27F107B3-735C-4216-B72A-148D350609A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E93F5C4-892D-4582-9AE3-A3FC33D07C78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12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F60E5BD-F0B4-4712-B460-FCA14033E8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25E3E2D-2F4E-4027-B28D-9BF1B08ABE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E43C744E-AAED-4B64-8007-500CBA21B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A54696BA-288A-43F8-AD17-B66A3C8E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SELECT DISTINCT Major FROM STUDENT;</a:t>
            </a:r>
          </a:p>
          <a:p>
            <a:endParaRPr lang="en-US" altLang="en-US">
              <a:latin typeface="Helvetica" panose="020B0604020202020204" pitchFamily="34" charset="0"/>
            </a:endParaRPr>
          </a:p>
          <a:p>
            <a:r>
              <a:rPr lang="en-US" altLang="en-US">
                <a:latin typeface="Helvetica" panose="020B0604020202020204" pitchFamily="34" charset="0"/>
              </a:rPr>
              <a:t>Both &lt;&gt; and != are used in MySQL</a:t>
            </a:r>
          </a:p>
          <a:p>
            <a:r>
              <a:rPr lang="en-US" altLang="en-US">
                <a:latin typeface="Helvetica" panose="020B0604020202020204" pitchFamily="34" charset="0"/>
              </a:rPr>
              <a:t>Distinct or UNIQUE in Oracle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9207F7A7-F331-4BE2-A54F-FB708A91F35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80E5C54E-58B5-4110-AFCC-C4E1EDFEB96E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15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746EC6E9-E87B-4802-9E37-D35BAAA41B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47722C5-90D6-4372-9997-ED488B3BE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Oracle exceptions:  No AS in From-clause &amp; no renaming of attributes at From-clause …( Using for natural join will do the needed renaming)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FE02AC0B-5EFE-4DFC-81B0-6A31E15D01F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DA01DED-E83C-4CA3-851A-133A2E51B46D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16</a:t>
            </a:fld>
            <a:endParaRPr lang="en-US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6AF05FF-6FF3-41B2-8123-20BE664409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FC4E5B1-E9D9-47BD-B9B7-4333CF5AD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4E5A208-23BD-451D-AADC-1A8CF9DF67D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15D0D57-4261-4B6C-B126-450E9DBCD32D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17</a:t>
            </a:fld>
            <a:endParaRPr lang="en-U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29A41E5-D76D-4F70-9D0B-0D19821939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1FC2087-E3D6-4A00-A45F-3D57322F09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3E6B376-24EA-4625-BA6A-85489C83E24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ECC94E10-431F-4E53-BB79-5216BCF044DC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18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63FDE47E-D245-4C1F-BB86-9B1A269A4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9AD1A92-D1C3-4CBF-8F28-3DFBB57E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61D880C-C1AC-4F91-B74F-DFBDD6CF81F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C4FF33E-AD4A-4B0A-AABC-9FAD91CF2B0B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19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78FDD5C-A3CC-41EE-8F41-9F85F0C70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36246867-B7D5-41C2-9EA0-8042A30E75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SELECT  SUM  (1.1 * Salary)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            FROM      LIBRARIAN;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9D96D0B9-E0C0-4C86-BAF0-33450A06DD0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726276E6-9BF1-4A7C-8B8A-5BB728944D6A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20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003EC120-EE9C-4510-ABE6-21F829587A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AB1EA0F-B722-4480-9819-471534B9C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A9041BE0-3095-46A6-A54D-D32D2AC8B20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36C4560F-BE84-4950-90C3-510A0ED8FFFE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922A4726-FE1E-4C7F-AF98-9645379BF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D99162CF-603E-4EAC-8A9F-3995BC74C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440B0AAE-F81D-475D-866D-09950D5ABCA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1D201287-CDB3-4449-96C6-D5EAC70D1841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22</a:t>
            </a:fld>
            <a:endParaRPr lang="en-U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429C6FE-F6A7-4057-8960-693B8EDE0C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96A2B1A-827A-4763-86FF-54002B08A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C155ADE-9E36-4D9B-AA73-F819DD3F5E7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657684DB-476E-4C1D-85F2-40B3092A5DFB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CC6BAAE-076C-40D4-A817-D45F6DA1C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D336D09-4662-4EBC-919D-98E68BD15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7B41FF25-7AD8-42F2-B999-F231E83655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0AAB698-41B0-43A9-9E77-78EB8E30DAED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23</a:t>
            </a:fld>
            <a:endParaRPr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EA5E2E68-44A6-4162-A6DB-DAED9150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2D0454A4-727E-4C8F-90D5-E93074EA5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E1A8260-AB2A-44EF-8E98-09FA6C00CB5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702CFB26-137A-48AC-9AA2-718F09238AD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27</a:t>
            </a:fld>
            <a:endParaRPr lang="en-US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BAAA4E44-D195-4249-A697-A725B9132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9FAC29DF-A7EF-4A66-A973-03C822EFB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Example:</a:t>
            </a:r>
            <a:r>
              <a:rPr lang="en-US" altLang="en-US">
                <a:latin typeface="Arial Narrow" panose="020B0606020202030204" pitchFamily="34" charset="0"/>
              </a:rPr>
              <a:t>      SELECT SID, Name       FROM STUDENT AS S           WHERE S.name </a:t>
            </a:r>
            <a:r>
              <a:rPr lang="en-US" altLang="en-US" b="1">
                <a:latin typeface="Arial Narrow" panose="020B0606020202030204" pitchFamily="34" charset="0"/>
              </a:rPr>
              <a:t>IS NULL</a:t>
            </a:r>
            <a:r>
              <a:rPr lang="en-US" altLang="en-US">
                <a:latin typeface="Arial Narrow" panose="020B0606020202030204" pitchFamily="34" charset="0"/>
              </a:rPr>
              <a:t>;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latin typeface="Arial Narrow" panose="020B0606020202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Helvetica" panose="020B0604020202020204" pitchFamily="34" charset="0"/>
              </a:rPr>
              <a:t>Selects TRUE also UNKNOWN. It does not filter out all the rows in STUDENT in which Major Gender, or both are NULL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latin typeface="Helvetica" panose="020B0604020202020204" pitchFamily="34" charset="0"/>
            </a:endParaRP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BC80A7BA-611C-4952-B046-48AED8A0A06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E6DB732-CC87-4F10-9201-70C2786EEEB7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28</a:t>
            </a:fld>
            <a:endParaRPr lang="en-US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0188C03F-FB0B-4F5F-B536-5328A99E4E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586D4406-BF34-4B2A-A4CD-ABECA7CE2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C15A677-3225-46F9-8B52-FFCF770C86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1FFF2BD7-EA1D-437E-A174-63E3E5189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Allows the correlation of a list of values with a list of alternatives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F53408A8-4E90-41FD-BF28-E7A2685739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DE364D4-9F9C-44F6-B159-F60C07B1DFC2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29</a:t>
            </a:fld>
            <a:endParaRPr lang="en-US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C15A677-3225-46F9-8B52-FFCF770C86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1FFF2BD7-EA1D-437E-A174-63E3E5189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Allows the correlation of a list of values with a list of alternatives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F53408A8-4E90-41FD-BF28-E7A2685739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DE364D4-9F9C-44F6-B159-F60C07B1DFC2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30</a:t>
            </a:fld>
            <a:endParaRPr lang="en-US" altLang="en-US" sz="13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29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00146731-ED1D-46F3-A78A-1D53B25A05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498D3F43-3EF5-4431-8C52-31AAB4E34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Allows the correlation of a list of values with a list of alternatives.</a:t>
            </a: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88F27C22-CA38-4D61-B5EE-DBFFDC8CAE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000B46F-5AE0-43EB-B99E-EE4A783EDB82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81BD0FCA-FEBA-40F5-B514-213D11D3F15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4E92698-7CC3-4146-ADC4-84524C4E2270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33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C94E8FE5-E565-44C0-873A-AF0173678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99534E1-4EE8-434D-9265-A428ACE45D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7ACD5B9-668D-4CB7-963E-5F9AED428E2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68C2DBBD-2BBB-4C53-9810-0D8113E6B202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34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971F5DC-B3A5-4F4D-B9BD-87CD3C41AF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72B51624-BF35-4356-9150-895C66983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D19FF104-531C-408D-8821-80C3F700635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B3A9AA9-9E92-40F7-B8F3-DD556193B194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35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70B0A600-5DFA-4749-A312-A58FB0EB7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C97566EA-BF35-4A17-A091-EB6906AFD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46403B69-F6E8-4F8E-B672-BCE380E05FC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125FD55-AF89-414D-B157-826B786BE3C5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36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DA9E3DA3-1D3E-4DF9-A28D-1ECE544E5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3BEDEC7-13C5-413C-9AC5-DBDAFB070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9CC058C2-948F-4AFF-AE87-D490FA1B0D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6CE2F560-7555-46BD-B1D2-5D626EBEE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Helvetica" panose="020B0604020202020204" pitchFamily="34" charset="0"/>
              </a:rPr>
              <a:t>Trace a transaction…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67C873D-2FE0-46CE-A615-50F9922950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210175" y="6683375"/>
            <a:ext cx="3983038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628656B-A732-4DB5-BFDA-F75662499AE3}" type="slidenum">
              <a:rPr lang="en-US" altLang="en-US" sz="1300">
                <a:latin typeface="Arial" panose="020B0604020202020204" pitchFamily="34" charset="0"/>
              </a:rPr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</a:t>
            </a:fld>
            <a:endParaRPr lang="en-US" altLang="en-US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E3324B5C-3DC4-403C-9D9C-2ABC59174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B4D6AAC9-7359-45ED-8173-9740DD14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D89494B4-88EC-4209-A39F-F475BFB63A3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325B8E79-F272-4DC9-8BD6-94DB079EE59B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41</a:t>
            </a:fld>
            <a:endParaRPr lang="en-US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85AFDA2-DEEC-4110-98FB-6BC7AC768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FE3AA77-0D2F-4F40-B322-08197C3E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MINUS is also used in addition to EXCEPT as in Oracle.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7C7F2B2-F0A0-44DF-890E-CB3942F4BAF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7667DCB5-1186-4B54-9614-7F04CFA4763C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42</a:t>
            </a:fld>
            <a:endParaRPr lang="en-US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50254697-6E71-4FEE-AB2A-50D3C47031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D670D95-5145-4E10-ABBA-870000FA9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2E55947-FBE2-4B01-A322-7E3B08FDCE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FD9F26C-9811-438D-B909-C8243FD6E79A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43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050B58C-703A-40D9-9DC0-478F46DD05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BEDE83B4-706E-4B9C-85F1-5701471D0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This is not true any longer. 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It was fixed. </a:t>
            </a:r>
            <a:endParaRPr lang="en-US" sz="1050" dirty="0">
              <a:latin typeface="Arial Narrow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In Oracle, between is [L,U): (Salary &gt;= 25000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AND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Salary </a:t>
            </a:r>
            <a:r>
              <a:rPr lang="en-US" dirty="0">
                <a:solidFill>
                  <a:schemeClr val="tx2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35000); </a:t>
            </a:r>
          </a:p>
          <a:p>
            <a:pPr eaLnBrk="1" hangingPunct="1">
              <a:defRPr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5FE9B6EF-BCDF-454C-9CD4-836304973D3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4B499F2-B77C-48D5-9107-D0AC3481938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44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926066A-9FFE-49F3-94F8-DA4AACE4F3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B4ED409-5A72-4DDE-99EF-419EB6631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95E135C3-2D5F-4F90-9A55-9BA9412B815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F6BFC819-B7E8-4819-874F-F4422B4344AE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45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24FEA4ED-255A-4EA7-A4F0-2BE9238044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1A2F5159-3691-4F20-944E-99C03D3BA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BCD4EDF3-D61A-4629-8B94-8D448FB931E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C889117-5C11-4E8E-B54A-BC0198FB6E3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50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3BCAC08C-2A14-443B-97AE-2391DFC366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AEA3FD9B-2B5A-4E11-96EB-4635D8D3C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84C7226C-50C5-4707-BC42-1BE416EA896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71D4A003-7109-4FB8-B71C-C56266CB6A0F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51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BBEB0084-E5A1-46C1-9802-4EEF61FCC3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EF364673-C707-4BF3-ACBE-A575638B2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53599781-EF0C-47CA-A409-53FC6F41D13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A467262-8C00-461A-A1D2-D3AB7ED0C358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52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945389F0-C0E8-418B-A67C-FD19615F33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11D07871-4A62-4062-98BA-A58FDDEF2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53881FF-EF9B-43A0-BAC9-25340D6AB31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12DDADC3-10DF-490E-B92C-E1F16DA0F4C2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54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4391EB6-C155-440F-AC08-B83E903412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2D475ED1-D70F-4D22-BEF7-7FF71CEC9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Note that in the context of Natural join, no qualifiers are permitted, e.g., S.SID.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F164D9F-91C4-4219-8785-857976E3473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6C52ECB5-4B9C-4FA5-9D90-7AA70794536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0836C5E-3439-4DA6-8CD4-DC7EE383B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BDE904F-74D8-486C-A82C-0109DE898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186AD210-7977-41A6-BB2B-55FDB64154A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8048B58-D9D0-431A-8C13-847DEB8916ED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55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9DAC3856-2D98-4232-B5AB-69D7736CB8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7B9C98EC-9305-46D0-82F3-8DE8A98626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7245EDB-8EFE-4C4E-869A-84C6F0295F0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6B2D87C-4A93-4FC2-8026-F728D081DC07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56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DA549AD-A48C-46B6-9ECE-06E38DD582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6081A207-7B29-4373-8AF6-F00715425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What is the expected cardinality ?  Zero to |LIBRARIAN|      (Every Librarian has at least one dependent of the same gender)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FE386484-9FB2-4606-ADA9-F770D48B12A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FE2A97D-A1E5-42E2-B372-83AB8D8A43F5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57</a:t>
            </a:fld>
            <a:endParaRPr lang="en-US" altLang="en-US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59B9FDBB-4781-41AF-911D-F45475ABC0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9DEA3AFF-BEE9-4C13-813D-149C304211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7FF4AE87-07FD-4AC9-BBED-6F59795C26C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BC704159-7518-40B2-B5B9-06447DFAE200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58</a:t>
            </a:fld>
            <a:endParaRPr lang="en-US" altLang="en-US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B5F49505-A008-4EC4-8858-A2FB3A407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E3BA347-7E3E-43EE-ACC3-9AED9BCD2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927BFF52-591A-49AE-931D-E72BB38146F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507865B-9716-4C52-B3C2-F9978A35204E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59</a:t>
            </a:fld>
            <a:endParaRPr lang="en-US" altLang="en-US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933973B9-A2A3-4CD0-8D52-90FCBC8AF8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3886E9EC-DC0E-48FA-896F-AAD245BC4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A4823E3B-B5C2-4461-B3E7-F5A6480192C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721E407-E78C-47F7-A87F-78BB0461454B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60</a:t>
            </a:fld>
            <a:endParaRPr lang="en-US" altLang="en-US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DADC3E2-D492-4020-94A3-60F7F06BA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04AD6140-3E07-4F65-86AC-EC60024C5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D978CF49-CBD8-471F-A172-5BE0B592D8C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70F4B72B-16B8-4657-BCF0-9C7908B80D28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62</a:t>
            </a:fld>
            <a:endParaRPr lang="en-US" altLang="en-US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50D9F6A-DA88-49B1-A9AD-F6DB56587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F407B644-CD12-47BF-BF05-751D577AF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E6A824A0-5664-44A2-963C-09F033C44FB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B1D9051C-F5D6-4E4B-BFED-E8A846E60CBE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64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114CC0E8-BABD-4596-B3C5-AFDF8AFF3E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899F25F4-1571-450E-B86A-3E6CA627C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09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4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C3DA5D16-9ACB-4767-B063-479B6DB6B2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45F24D2D-E122-4631-B0FE-CC249A392805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5</a:t>
            </a:fld>
            <a:endParaRPr lang="en-US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5AE4517-35FA-4FA2-A6FF-6744E4627B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7A8BF41-0D0E-44E6-AC56-61BABA28F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BB0CCBB7-AE50-4D22-9B8E-66CFA57CE7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5E2B719F-8571-42C3-B545-2AB28E37A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IBM DB2, Sybase SQL Anywhere, PostgreSQL, 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2825114E-DC18-49B8-8103-D65FC6AC6BB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3AD5C5DC-0250-4546-9417-CCFDF19B9413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5C00ADB0-8F2D-4EF3-AC4C-BE548BDA6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1E89364B-14AF-46B9-85CF-F6CE2BF13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4422063A-2C14-47F6-A6B6-DDB0EA889AF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444BB57B-E25C-4441-84EA-F962FEF0D85C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73</a:t>
            </a:fld>
            <a:endParaRPr lang="en-US" altLang="en-US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FA3A61FA-0C92-4551-BBF0-4484BE714D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882ABCDF-6513-4BC5-BC74-289EE4258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FB832EEF-9C2B-45B5-A2C9-79FC7DDC617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8FC945EB-9717-44C2-90A7-E1A301764EB7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74</a:t>
            </a:fld>
            <a:endParaRPr lang="en-US" altLang="en-US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3426496B-1D69-42B7-BDCF-9A66484FA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E103A895-BC4C-4811-9368-AF769901F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4B033656-73EF-4196-8A9A-7DB41878502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889C9C34-7C27-40E5-9806-ADB0E80159E7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75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AC480194-F7CB-4112-A4C2-3CBE1FEE20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4C795FBA-302B-49DC-93F8-261D222F9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08FF4A0-A83D-4C85-B898-7894663D3E2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F9A92D3-DE83-4157-B161-A6B57C8A0E4C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76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E409CC5-6293-4D52-8010-40484A71D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ED0C42AF-291D-4364-BE09-5310D7FAE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Could be any SJP query.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A4823E3B-B5C2-4461-B3E7-F5A6480192C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721E407-E78C-47F7-A87F-78BB0461454B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78</a:t>
            </a:fld>
            <a:endParaRPr lang="en-US" altLang="en-US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DADC3E2-D492-4020-94A3-60F7F06BA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04AD6140-3E07-4F65-86AC-EC60024C5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24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68EF7244-495F-4027-A681-D8985D574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69ACF958-7E83-424D-8CCA-92D06678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-- finds students of single major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7DA67FD-F2F6-41CC-B95C-6B2B54C9D61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B10FDE0-F17B-415A-9BDA-368256A49641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80</a:t>
            </a:fld>
            <a:endParaRPr lang="en-US" altLang="en-US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FCAFAA18-6DE4-4BDC-B6BB-6540E910C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DCB62A3B-ADC7-4456-981E-63123399AB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856766A1-17B1-41E0-A07D-6265E08EB6A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6E0EF92-EFCF-4B7D-8168-BF6F88ABB22B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84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A786EFBB-DAE3-49C7-BF80-2C3FDF7642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7893BAAE-D19D-43AC-AEE3-D1B7F9BF4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E0C5E904-B238-497E-983D-E1FC3BC340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A68BE4B-243F-49FD-9346-FBF99404B56B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17A042A-6245-4199-9502-2499B6660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1B5B4D1C-1F92-46D8-AFC8-904AA2F40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AA78B77F-7B60-402E-90C7-874D1BAAA39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8B45D1A-84ED-4B5C-ABF3-0A97BEF789E9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85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478F6372-9C1B-40D8-9D13-75B79363EA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9640E852-9B4B-4A85-AFD5-E52B1C3E45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Naming of columns: the convention is the resulting table has the same attribute names as the first relation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4C8C6B26-D25E-4A8B-B60D-36C00932F5B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EE02DDB-56A8-44D1-A192-98B559A986E5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89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F005F51F-A8AF-4C75-8C63-0483260F7A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6F989E8-4635-4C51-B99C-EDF1E122A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2C8660BC-52D5-4266-809B-F12609FB53C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BA13477-2341-4A60-A1A8-2EF4FBC77FDF}" type="slidenum">
              <a:rPr lang="en-US" altLang="en-US" sz="13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90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CC29730D-BB11-4877-94BF-1FEAA48ACC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1404F5CE-FB03-4B82-8B69-4453E2906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B89C3F6A-7424-43E5-87EA-7CDDA37F94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542CC0A3-D3AC-4CC6-AA08-2A615A82FC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EE574CAE-BD6F-453A-9342-36D27A0C9C6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19BA0B2E-FF7F-4848-B94C-187011FE1F36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93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C63CCA2D-C229-4826-B0A2-362CFC7851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9321206D-5227-45A6-817D-7F35BC0B6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Oracle allows naming of transactions: SET TRANSACTION READ Name “</a:t>
            </a:r>
            <a:r>
              <a:rPr lang="en-US" altLang="ja-JP">
                <a:latin typeface="Times New Roman" panose="02020603050405020304" pitchFamily="18" charset="0"/>
              </a:rPr>
              <a:t>myTRX</a:t>
            </a:r>
            <a:r>
              <a:rPr lang="en-US" altLang="en-US">
                <a:latin typeface="Times New Roman" panose="02020603050405020304" pitchFamily="18" charset="0"/>
              </a:rPr>
              <a:t>”</a:t>
            </a:r>
            <a:r>
              <a:rPr lang="en-US" altLang="ja-JP">
                <a:latin typeface="Times New Roman" panose="02020603050405020304" pitchFamily="18" charset="0"/>
              </a:rPr>
              <a:t>;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8016BD71-E314-400D-AE88-761C572D015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3B5FD6FA-5ACF-4A85-9C80-3CD9AC49FCD3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95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85E64442-FAA6-4A54-8EA2-FF07E73C3F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EAEF7EB5-14D0-4665-B4E0-8B6730AD3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4D393B1-3BEB-409F-B8DB-02D342538FD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C326C035-8524-4CBB-95F5-AC4E2206AEA9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698C87-92AE-416B-B502-6572E00CC6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3833A52-432D-4375-8D84-CA91564CD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3900CB3-3931-440C-8E0B-76C30BE456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58F160F-37B7-4576-B254-828D82D65F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978ACDBA-8660-49E7-A992-13DF3535C60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622FC98A-5667-4FB2-9981-8E70EAE13F56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882B418-A6F4-436E-B197-A6F37FD2F7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A2FE2777-6459-4C2B-8338-7DAA5F660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Oracle allows naming of transactions: SET TRANSACTION READ Name “</a:t>
            </a:r>
            <a:r>
              <a:rPr lang="en-US" altLang="ja-JP">
                <a:latin typeface="Times New Roman" panose="02020603050405020304" pitchFamily="18" charset="0"/>
              </a:rPr>
              <a:t>myTRX</a:t>
            </a:r>
            <a:r>
              <a:rPr lang="en-US" altLang="en-US">
                <a:latin typeface="Times New Roman" panose="02020603050405020304" pitchFamily="18" charset="0"/>
              </a:rPr>
              <a:t>”</a:t>
            </a:r>
            <a:r>
              <a:rPr lang="en-US" altLang="ja-JP">
                <a:latin typeface="Times New Roman" panose="02020603050405020304" pitchFamily="18" charset="0"/>
              </a:rPr>
              <a:t>;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3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91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1325" y="228600"/>
            <a:ext cx="2262188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638925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47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1BAE78-8E26-4C77-8D08-74A640B2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324600"/>
            <a:ext cx="4876800" cy="457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ACD2D4-C7D4-4D9A-B21E-92F50A5E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F56F83-6715-4655-9F71-0AB27011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324600"/>
            <a:ext cx="2286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  <a:defRPr smtClean="0"/>
            </a:lvl1pPr>
          </a:lstStyle>
          <a:p>
            <a:pPr>
              <a:defRPr/>
            </a:pPr>
            <a:endParaRPr lang="en-US" altLang="en-US"/>
          </a:p>
          <a:p>
            <a:pPr>
              <a:defRPr/>
            </a:pPr>
            <a:fld id="{615C215D-6576-4D12-9A5E-0674291C8F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06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55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88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30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8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4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19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76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>
            <a:extLst>
              <a:ext uri="{FF2B5EF4-FFF2-40B4-BE49-F238E27FC236}">
                <a16:creationId xmlns:a16="http://schemas.microsoft.com/office/drawing/2014/main" id="{35D22F86-684C-4619-BBFB-C9ED5261394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39800"/>
            <a:ext cx="8737600" cy="127000"/>
            <a:chOff x="0" y="900"/>
            <a:chExt cx="5753" cy="92"/>
          </a:xfrm>
        </p:grpSpPr>
        <p:sp>
          <p:nvSpPr>
            <p:cNvPr id="1033" name="Rectangle 2">
              <a:extLst>
                <a:ext uri="{FF2B5EF4-FFF2-40B4-BE49-F238E27FC236}">
                  <a16:creationId xmlns:a16="http://schemas.microsoft.com/office/drawing/2014/main" id="{9F9C4AEC-12F4-43F2-BA8C-9C84CA7DE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53"/>
            </a:xfrm>
            <a:prstGeom prst="rect">
              <a:avLst/>
            </a:prstGeom>
            <a:gradFill rotWithShape="0">
              <a:gsLst>
                <a:gs pos="0">
                  <a:srgbClr val="2951C9"/>
                </a:gs>
                <a:gs pos="50000">
                  <a:srgbClr val="3365FB"/>
                </a:gs>
                <a:gs pos="100000">
                  <a:srgbClr val="2951C9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charset="2"/>
                <a:buNone/>
                <a:defRPr/>
              </a:pPr>
              <a:endParaRPr lang="en-US" altLang="en-US"/>
            </a:p>
          </p:txBody>
        </p:sp>
        <p:sp>
          <p:nvSpPr>
            <p:cNvPr id="1034" name="Rectangle 3">
              <a:extLst>
                <a:ext uri="{FF2B5EF4-FFF2-40B4-BE49-F238E27FC236}">
                  <a16:creationId xmlns:a16="http://schemas.microsoft.com/office/drawing/2014/main" id="{4868091B-2279-4C92-B067-8362D5858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0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charset="2"/>
                <a:buNone/>
                <a:defRPr/>
              </a:pPr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15C37850-C60E-48BA-9551-B94073F2F9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0E5FD9C6-28B5-4B51-9561-F1D2FB9A3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81000"/>
            <a:ext cx="9053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6916F50D-185E-4373-860C-2FF5D6721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6215085"/>
            <a:ext cx="7420300" cy="520655"/>
          </a:xfrm>
          <a:prstGeom prst="rect">
            <a:avLst/>
          </a:prstGeom>
          <a:noFill/>
          <a:ln>
            <a:noFill/>
          </a:ln>
        </p:spPr>
        <p:txBody>
          <a:bodyPr wrap="none" lIns="90487" tIns="44450" rIns="90487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 sz="1400" dirty="0"/>
          </a:p>
          <a:p>
            <a:pPr>
              <a:defRPr/>
            </a:pPr>
            <a:r>
              <a:rPr lang="en-US" altLang="en-US" sz="1400" dirty="0">
                <a:solidFill>
                  <a:srgbClr val="790015"/>
                </a:solidFill>
              </a:rPr>
              <a:t>CS1555/2055, </a:t>
            </a:r>
            <a:r>
              <a:rPr lang="en-US" altLang="en-US" sz="1400" b="1" dirty="0">
                <a:solidFill>
                  <a:srgbClr val="790015"/>
                </a:solidFill>
              </a:rPr>
              <a:t>Panos K. </a:t>
            </a:r>
            <a:r>
              <a:rPr lang="en-US" altLang="en-US" sz="1400" b="1">
                <a:solidFill>
                  <a:srgbClr val="790015"/>
                </a:solidFill>
              </a:rPr>
              <a:t>Chrysanthis &amp; Constantinos Costa</a:t>
            </a:r>
            <a:r>
              <a:rPr lang="en-US" altLang="en-US" sz="1400"/>
              <a:t> –  </a:t>
            </a:r>
            <a:r>
              <a:rPr lang="en-US" altLang="en-US" sz="1400" b="1">
                <a:solidFill>
                  <a:schemeClr val="accent1"/>
                </a:solidFill>
              </a:rPr>
              <a:t>University of Pittsburgh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C99BDE1D-E159-4DA1-868E-D120B5C2E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4513" y="6403975"/>
            <a:ext cx="446087" cy="301625"/>
          </a:xfrm>
          <a:prstGeom prst="rect">
            <a:avLst/>
          </a:prstGeom>
          <a:noFill/>
          <a:ln>
            <a:noFill/>
          </a:ln>
        </p:spPr>
        <p:txBody>
          <a:bodyPr wrap="none" lIns="90487" tIns="44450" rIns="90487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1400"/>
              <a:t> </a:t>
            </a:r>
            <a:fld id="{8E00970B-8999-4AB9-A85C-F413102B79CE}" type="slidenum">
              <a:rPr lang="en-US" altLang="en-US" sz="1400" smtClean="0"/>
              <a:pPr algn="ctr">
                <a:defRPr/>
              </a:pPr>
              <a:t>‹#›</a:t>
            </a:fld>
            <a:endParaRPr lang="en-US" altLang="en-US" sz="1400"/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65E5659A-A8AD-44DC-92B9-366A5D4F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775" y="6408738"/>
            <a:ext cx="3106738" cy="457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/>
            </a:pPr>
            <a:endParaRPr lang="en-US" altLang="en-US"/>
          </a:p>
        </p:txBody>
      </p:sp>
      <p:sp>
        <p:nvSpPr>
          <p:cNvPr id="1032" name="Line 5">
            <a:extLst>
              <a:ext uri="{FF2B5EF4-FFF2-40B4-BE49-F238E27FC236}">
                <a16:creationId xmlns:a16="http://schemas.microsoft.com/office/drawing/2014/main" id="{23695079-D19E-4130-AB9B-8731029E44D0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1000" y="6408738"/>
            <a:ext cx="8294688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2" r:id="rId1"/>
    <p:sldLayoutId id="2147484833" r:id="rId2"/>
    <p:sldLayoutId id="2147484834" r:id="rId3"/>
    <p:sldLayoutId id="2147484835" r:id="rId4"/>
    <p:sldLayoutId id="2147484836" r:id="rId5"/>
    <p:sldLayoutId id="2147484837" r:id="rId6"/>
    <p:sldLayoutId id="2147484838" r:id="rId7"/>
    <p:sldLayoutId id="2147484839" r:id="rId8"/>
    <p:sldLayoutId id="2147484840" r:id="rId9"/>
    <p:sldLayoutId id="2147484841" r:id="rId10"/>
    <p:sldLayoutId id="2147484842" r:id="rId11"/>
    <p:sldLayoutId id="214748484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4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-84" charset="2"/>
        <a:buChar char="o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4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 pitchFamily="-84" charset="2"/>
        <a:buChar char="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6D9F-2093-44A3-B2D0-DD936265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41ED4-F5D3-46CC-8AA1-275DAE43D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r>
              <a:rPr lang="en-US" b="1" dirty="0"/>
              <a:t>HW3</a:t>
            </a:r>
            <a:r>
              <a:rPr lang="en-US" dirty="0"/>
              <a:t> due date is on </a:t>
            </a:r>
            <a:r>
              <a:rPr lang="en-US" b="1" dirty="0"/>
              <a:t>Thursday (Feb 25 @ 8pm)</a:t>
            </a:r>
          </a:p>
          <a:p>
            <a:pPr lvl="1"/>
            <a:r>
              <a:rPr lang="en-US" dirty="0"/>
              <a:t>Feb 23 Self-care day</a:t>
            </a:r>
          </a:p>
          <a:p>
            <a:pPr lvl="1"/>
            <a:r>
              <a:rPr lang="en-US" sz="2000" dirty="0"/>
              <a:t>https://db.cs.pitt.edu/courses/cs1555/21-2/assign.html</a:t>
            </a:r>
          </a:p>
          <a:p>
            <a:pPr lvl="1"/>
            <a:endParaRPr lang="en-US" sz="1000" dirty="0"/>
          </a:p>
          <a:p>
            <a:r>
              <a:rPr lang="en-US" dirty="0"/>
              <a:t>Dates in relation algebra are represented and manipulated as strings. Strings in relation algebra are considered basic scalar types and can be compared using the comparison operators </a:t>
            </a:r>
            <a:r>
              <a:rPr lang="en-US" altLang="en-US" dirty="0">
                <a:latin typeface="Tahoma" panose="020B0604030504040204" pitchFamily="34" charset="0"/>
              </a:rPr>
              <a:t>{</a:t>
            </a:r>
            <a:r>
              <a:rPr lang="en-US" altLang="en-US" b="1" dirty="0">
                <a:latin typeface="Tahoma" panose="020B0604030504040204" pitchFamily="34" charset="0"/>
              </a:rPr>
              <a:t>=,&lt;, </a:t>
            </a:r>
            <a:r>
              <a:rPr lang="en-US" altLang="en-US" b="1" dirty="0">
                <a:latin typeface="Tahoma" panose="020B0604030504040204" pitchFamily="34" charset="0"/>
                <a:sym typeface="Symbol" pitchFamily="2" charset="2"/>
              </a:rPr>
              <a:t>,</a:t>
            </a:r>
            <a:r>
              <a:rPr lang="en-US" altLang="en-US" b="1" dirty="0">
                <a:latin typeface="Tahoma" panose="020B0604030504040204" pitchFamily="34" charset="0"/>
              </a:rPr>
              <a:t> &gt;,</a:t>
            </a:r>
            <a:r>
              <a:rPr lang="en-US" altLang="en-US" b="1" dirty="0">
                <a:latin typeface="Tahoma" panose="020B0604030504040204" pitchFamily="34" charset="0"/>
                <a:sym typeface="Symbol" pitchFamily="2" charset="2"/>
              </a:rPr>
              <a:t> ,  </a:t>
            </a:r>
            <a:r>
              <a:rPr lang="en-US" altLang="en-US" dirty="0">
                <a:latin typeface="Tahoma" panose="020B0604030504040204" pitchFamily="34" charset="0"/>
                <a:sym typeface="Symbol" pitchFamily="2" charset="2"/>
              </a:rPr>
              <a:t>or</a:t>
            </a:r>
            <a:r>
              <a:rPr lang="en-US" altLang="en-US" b="1" dirty="0">
                <a:latin typeface="Tahoma" panose="020B0604030504040204" pitchFamily="34" charset="0"/>
                <a:sym typeface="Symbol" pitchFamily="2" charset="2"/>
              </a:rPr>
              <a:t> !=</a:t>
            </a:r>
            <a:r>
              <a:rPr lang="en-US" altLang="en-US" dirty="0">
                <a:latin typeface="Tahoma" panose="020B0604030504040204" pitchFamily="34" charset="0"/>
                <a:sym typeface="Symbol" pitchFamily="2" charset="2"/>
              </a:rPr>
              <a:t>}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DayToFind</a:t>
            </a:r>
            <a:r>
              <a:rPr lang="en-US" dirty="0"/>
              <a:t> = ‘17-FEB-2021’</a:t>
            </a:r>
          </a:p>
          <a:p>
            <a:pPr lvl="1"/>
            <a:endParaRPr lang="en-US" sz="1000" dirty="0"/>
          </a:p>
          <a:p>
            <a:r>
              <a:rPr lang="en-US" dirty="0"/>
              <a:t>Project Team Formation: 3-member Team</a:t>
            </a:r>
          </a:p>
          <a:p>
            <a:pPr lvl="1"/>
            <a:r>
              <a:rPr lang="en-US" dirty="0"/>
              <a:t>Deadline: </a:t>
            </a:r>
            <a:r>
              <a:rPr lang="en-US" b="1" dirty="0"/>
              <a:t>Mar. 5 </a:t>
            </a:r>
            <a:r>
              <a:rPr lang="en-US" dirty="0"/>
              <a:t>– Email to </a:t>
            </a:r>
            <a:r>
              <a:rPr lang="en-US" b="1" dirty="0"/>
              <a:t>cs1555-staff@cs.pitt.edu</a:t>
            </a:r>
          </a:p>
          <a:p>
            <a:pPr lvl="1"/>
            <a:r>
              <a:rPr lang="en-US" b="1" dirty="0"/>
              <a:t>CC </a:t>
            </a:r>
            <a:r>
              <a:rPr lang="en-US" dirty="0"/>
              <a:t>all team members </a:t>
            </a:r>
            <a:r>
              <a:rPr lang="en-US"/>
              <a:t>– Listed </a:t>
            </a:r>
            <a:r>
              <a:rPr lang="en-US" dirty="0"/>
              <a:t>on the email</a:t>
            </a:r>
          </a:p>
          <a:p>
            <a:pPr lvl="1"/>
            <a:r>
              <a:rPr lang="en-US" dirty="0"/>
              <a:t>You can also select a </a:t>
            </a:r>
            <a:r>
              <a:rPr lang="en-US" b="1" dirty="0"/>
              <a:t>nickname</a:t>
            </a:r>
            <a:r>
              <a:rPr lang="en-US" dirty="0"/>
              <a:t> for your team</a:t>
            </a:r>
          </a:p>
        </p:txBody>
      </p:sp>
      <p:pic>
        <p:nvPicPr>
          <p:cNvPr id="1026" name="Picture 2" descr="Image result for oops meme animal">
            <a:extLst>
              <a:ext uri="{FF2B5EF4-FFF2-40B4-BE49-F238E27FC236}">
                <a16:creationId xmlns:a16="http://schemas.microsoft.com/office/drawing/2014/main" id="{B463AC42-0EE9-4AFB-A69B-E29DF951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1"/>
          <a:stretch/>
        </p:blipFill>
        <p:spPr bwMode="auto">
          <a:xfrm>
            <a:off x="7315200" y="1143000"/>
            <a:ext cx="144200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0C7F3E4-4DA9-42A8-B2C4-62AF10D0B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/>
              <a:t>Execution Abstraction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5C2DD21-1E5D-413C-9052-4ED36D9B8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34400" cy="4876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i="1"/>
              <a:t>A </a:t>
            </a:r>
            <a:r>
              <a:rPr lang="en-US" altLang="en-US" b="1" i="1"/>
              <a:t>transaction</a:t>
            </a:r>
            <a:r>
              <a:rPr lang="en-US" altLang="en-US" i="1"/>
              <a:t> is a </a:t>
            </a:r>
            <a:r>
              <a:rPr lang="en-US" altLang="en-US" b="1" i="1"/>
              <a:t>logical unit of work</a:t>
            </a:r>
            <a:r>
              <a:rPr lang="en-US" altLang="en-US" i="1"/>
              <a:t> in DBMSs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 i="1"/>
              <a:t>It is the execution of a </a:t>
            </a:r>
            <a:r>
              <a:rPr lang="en-US" altLang="en-US" sz="2200" b="1" i="1"/>
              <a:t>program segment</a:t>
            </a:r>
            <a:r>
              <a:rPr lang="en-US" altLang="en-US" sz="2200" i="1"/>
              <a:t> that performs some function or task by accessing shared data (e.g., a db)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logical grouping of query and update requests needed to perform a task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1200" i="1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Examples: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banking transaction</a:t>
            </a:r>
          </a:p>
          <a:p>
            <a:pPr lvl="2">
              <a:lnSpc>
                <a:spcPct val="90000"/>
              </a:lnSpc>
              <a:buClr>
                <a:schemeClr val="tx2"/>
              </a:buClr>
            </a:pPr>
            <a:r>
              <a:rPr lang="en-US" altLang="en-US" sz="1800"/>
              <a:t>Deposit, withdraw, transfer $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airline reservation</a:t>
            </a:r>
          </a:p>
          <a:p>
            <a:pPr lvl="2">
              <a:lnSpc>
                <a:spcPct val="90000"/>
              </a:lnSpc>
              <a:buClr>
                <a:schemeClr val="tx2"/>
              </a:buClr>
            </a:pPr>
            <a:r>
              <a:rPr lang="en-US" altLang="en-US" sz="1800"/>
              <a:t>reserve a seat on a flight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inventory transaction</a:t>
            </a:r>
          </a:p>
          <a:p>
            <a:pPr lvl="2">
              <a:lnSpc>
                <a:spcPct val="90000"/>
              </a:lnSpc>
              <a:buClr>
                <a:schemeClr val="tx2"/>
              </a:buClr>
            </a:pPr>
            <a:r>
              <a:rPr lang="en-US" altLang="en-US" sz="1800"/>
              <a:t>Receive, Ship, Update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200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AEFE8DE5-6B6C-47B7-A3B4-E6FF4303C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32188"/>
            <a:ext cx="3962400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17729014-4D38-4CD7-A3F4-EFDECE799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053513" cy="838200"/>
          </a:xfrm>
        </p:spPr>
        <p:txBody>
          <a:bodyPr/>
          <a:lstStyle/>
          <a:p>
            <a:r>
              <a:rPr lang="en-US" altLang="en-US"/>
              <a:t>ACID Properties</a:t>
            </a:r>
          </a:p>
        </p:txBody>
      </p:sp>
      <p:sp>
        <p:nvSpPr>
          <p:cNvPr id="435203" name="Rectangle 1027">
            <a:extLst>
              <a:ext uri="{FF2B5EF4-FFF2-40B4-BE49-F238E27FC236}">
                <a16:creationId xmlns:a16="http://schemas.microsoft.com/office/drawing/2014/main" id="{3BADDDF0-1E22-4835-A16D-EFA929BF1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 b="1" dirty="0">
                <a:solidFill>
                  <a:srgbClr val="790015"/>
                </a:solidFill>
              </a:rPr>
              <a:t>A</a:t>
            </a:r>
            <a:r>
              <a:rPr lang="en-US" altLang="en-US" sz="2200" dirty="0">
                <a:solidFill>
                  <a:srgbClr val="790015"/>
                </a:solidFill>
              </a:rPr>
              <a:t>tomicity</a:t>
            </a:r>
            <a:r>
              <a:rPr lang="en-US" altLang="en-US" sz="2200" dirty="0"/>
              <a:t> (alias failure atomicity)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Either all the operations associated with a transaction happen or none of them happens</a:t>
            </a:r>
          </a:p>
          <a:p>
            <a:pPr>
              <a:lnSpc>
                <a:spcPct val="90000"/>
              </a:lnSpc>
            </a:pPr>
            <a:r>
              <a:rPr lang="en-US" altLang="en-US" sz="2200" b="1" dirty="0">
                <a:solidFill>
                  <a:srgbClr val="790015"/>
                </a:solidFill>
              </a:rPr>
              <a:t>C</a:t>
            </a:r>
            <a:r>
              <a:rPr lang="en-US" altLang="en-US" sz="2200" dirty="0">
                <a:solidFill>
                  <a:srgbClr val="790015"/>
                </a:solidFill>
              </a:rPr>
              <a:t>onsistency Preservation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A transaction is a correct program segment. It satisfies the integrity constraints on the database at the transaction's boundaries</a:t>
            </a:r>
          </a:p>
          <a:p>
            <a:pPr>
              <a:lnSpc>
                <a:spcPct val="90000"/>
              </a:lnSpc>
            </a:pPr>
            <a:r>
              <a:rPr lang="en-US" altLang="en-US" sz="2200" b="1" dirty="0">
                <a:solidFill>
                  <a:srgbClr val="790015"/>
                </a:solidFill>
              </a:rPr>
              <a:t>I</a:t>
            </a:r>
            <a:r>
              <a:rPr lang="en-US" altLang="en-US" sz="2200" dirty="0">
                <a:solidFill>
                  <a:srgbClr val="790015"/>
                </a:solidFill>
              </a:rPr>
              <a:t>solation</a:t>
            </a:r>
            <a:r>
              <a:rPr lang="en-US" altLang="en-US" sz="2200" dirty="0"/>
              <a:t> (alias concurrency atomicity / serializability)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Transactions are independent, the result of the execution of concurrent transactions is the same as if transactions were executed serially, one after the other</a:t>
            </a:r>
          </a:p>
          <a:p>
            <a:pPr>
              <a:lnSpc>
                <a:spcPct val="90000"/>
              </a:lnSpc>
            </a:pPr>
            <a:r>
              <a:rPr lang="en-US" altLang="en-US" sz="2200" b="1" dirty="0">
                <a:solidFill>
                  <a:srgbClr val="790015"/>
                </a:solidFill>
              </a:rPr>
              <a:t>D</a:t>
            </a:r>
            <a:r>
              <a:rPr lang="en-US" altLang="en-US" sz="2200" dirty="0">
                <a:solidFill>
                  <a:srgbClr val="790015"/>
                </a:solidFill>
              </a:rPr>
              <a:t>urability </a:t>
            </a:r>
            <a:r>
              <a:rPr lang="en-US" altLang="en-US" sz="2200" dirty="0"/>
              <a:t>(alias persistence / permanence)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The effects of completed transactions become permanent surviving any subsequent failures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5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5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96979D6-9698-480B-ADE7-4A67A4738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SQL TRANSACTIONS</a:t>
            </a:r>
          </a:p>
        </p:txBody>
      </p:sp>
      <p:sp>
        <p:nvSpPr>
          <p:cNvPr id="16077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DDC9BC9-9303-44B2-B6C0-7BC648B20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3581400" cy="4876800"/>
          </a:xfrm>
        </p:spPr>
        <p:txBody>
          <a:bodyPr/>
          <a:lstStyle/>
          <a:p>
            <a:pPr eaLnBrk="1" hangingPunct="1">
              <a:buFont typeface="Monotype Sorts" charset="0"/>
              <a:buChar char="o"/>
              <a:defRPr/>
            </a:pPr>
            <a:endParaRPr lang="en-US" sz="1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BEGIN </a:t>
            </a:r>
          </a:p>
          <a:p>
            <a:pPr marL="514350" lvl="1" indent="-342900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Each SQL statement should </a:t>
            </a:r>
            <a:r>
              <a:rPr lang="en-US" altLang="en-US" i="1" dirty="0">
                <a:ea typeface="ＭＳ Ｐゴシック" panose="020B0600070205080204" pitchFamily="34" charset="-128"/>
              </a:rPr>
              <a:t>implicitly</a:t>
            </a:r>
            <a:r>
              <a:rPr lang="en-US" altLang="en-US" dirty="0">
                <a:ea typeface="ＭＳ Ｐゴシック" panose="020B0600070205080204" pitchFamily="34" charset="-128"/>
              </a:rPr>
              <a:t> start a transaction, unless one is active. </a:t>
            </a:r>
          </a:p>
          <a:p>
            <a:pPr marL="0" indent="0" eaLnBrk="1" hangingPunct="1">
              <a:buFont typeface="Monotype Sort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	</a:t>
            </a:r>
            <a:endParaRPr lang="en-US" sz="1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COMMIT [ WORK ];</a:t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or END [ WORK ];</a:t>
            </a:r>
          </a:p>
          <a:p>
            <a:pPr eaLnBrk="1" hangingPunct="1">
              <a:buFont typeface="Monotype Sorts" charset="0"/>
              <a:buChar char="o"/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ROLLBACK [ WORK] ;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rgbClr val="FF3300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ROLLBACK default action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endParaRPr lang="en-US" sz="1200" dirty="0">
              <a:latin typeface="Tahoma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endParaRPr lang="en-US" sz="22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3F9E26DA-4EC7-49F7-8552-1D9DAC6C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25538"/>
            <a:ext cx="5103813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2E6C775-C884-4213-9A6F-1A0DD033CF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Relational Operators in SQL</a:t>
            </a:r>
          </a:p>
        </p:txBody>
      </p:sp>
      <p:sp>
        <p:nvSpPr>
          <p:cNvPr id="19456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AEBF202-BEF4-49EC-A79B-02A118782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0688" y="1143000"/>
            <a:ext cx="8305800" cy="243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STUDENT(</a:t>
            </a:r>
            <a:r>
              <a:rPr lang="en-US" altLang="en-US" sz="2200" u="sng">
                <a:latin typeface="Tahoma" panose="020B0604030504040204" pitchFamily="34" charset="0"/>
              </a:rPr>
              <a:t>SID</a:t>
            </a:r>
            <a:r>
              <a:rPr lang="en-US" altLang="en-US" sz="2200">
                <a:latin typeface="Tahoma" panose="020B0604030504040204" pitchFamily="34" charset="0"/>
              </a:rPr>
              <a:t>, Name, Major)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endParaRPr lang="en-US" altLang="en-US" sz="2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Monotype Sorts" pitchFamily="-84" charset="2"/>
              <a:buNone/>
            </a:pPr>
            <a:endParaRPr lang="en-US" altLang="en-US" sz="16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l-GR" altLang="en-US" sz="2600">
                <a:latin typeface="Tahoma" panose="020B0604030504040204" pitchFamily="34" charset="0"/>
              </a:rPr>
              <a:t>π</a:t>
            </a:r>
            <a:r>
              <a:rPr lang="en-US" altLang="en-US" sz="2600">
                <a:latin typeface="Tahoma" panose="020B0604030504040204" pitchFamily="34" charset="0"/>
              </a:rPr>
              <a:t> </a:t>
            </a:r>
            <a:r>
              <a:rPr lang="en-US" altLang="en-US" sz="2600" baseline="-30000">
                <a:latin typeface="Tahoma" panose="020B0604030504040204" pitchFamily="34" charset="0"/>
              </a:rPr>
              <a:t>attribute_list</a:t>
            </a:r>
            <a:r>
              <a:rPr lang="en-US" altLang="en-US" sz="2600">
                <a:latin typeface="Tahoma" panose="020B0604030504040204" pitchFamily="34" charset="0"/>
              </a:rPr>
              <a:t>(r):   </a:t>
            </a:r>
          </a:p>
          <a:p>
            <a:pPr lvl="1" eaLnBrk="1" hangingPunct="1">
              <a:lnSpc>
                <a:spcPct val="110000"/>
              </a:lnSpc>
              <a:buClr>
                <a:schemeClr val="tx2"/>
              </a:buClr>
            </a:pPr>
            <a:r>
              <a:rPr lang="el-GR" altLang="en-US" sz="2200">
                <a:latin typeface="Tahoma" panose="020B0604030504040204" pitchFamily="34" charset="0"/>
              </a:rPr>
              <a:t>π</a:t>
            </a:r>
            <a:r>
              <a:rPr lang="en-US" altLang="en-US" sz="2200">
                <a:latin typeface="Tahoma" panose="020B0604030504040204" pitchFamily="34" charset="0"/>
              </a:rPr>
              <a:t> </a:t>
            </a:r>
            <a:r>
              <a:rPr lang="en-US" altLang="en-US" sz="2200" baseline="-30000">
                <a:latin typeface="Tahoma" panose="020B0604030504040204" pitchFamily="34" charset="0"/>
              </a:rPr>
              <a:t>SID,Major</a:t>
            </a:r>
            <a:r>
              <a:rPr lang="en-US" altLang="en-US" sz="2200">
                <a:latin typeface="Tahoma" panose="020B0604030504040204" pitchFamily="34" charset="0"/>
              </a:rPr>
              <a:t>(STUDENT) </a:t>
            </a:r>
            <a:endParaRPr lang="en-US" altLang="en-US" sz="26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600">
                <a:latin typeface="Arial Narrow" panose="020B0606020202030204" pitchFamily="34" charset="0"/>
              </a:rPr>
              <a:t>               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2600">
              <a:latin typeface="Lucida Grande" pitchFamily="-8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600">
                <a:latin typeface="Arial Narrow" panose="020B0606020202030204" pitchFamily="34" charset="0"/>
              </a:rPr>
              <a:t> </a:t>
            </a:r>
            <a:endParaRPr lang="en-US" altLang="en-US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BB11B82-42DD-44D6-8405-0B27EBF4F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2209800"/>
            <a:ext cx="3860800" cy="10668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</a:t>
            </a:r>
            <a:r>
              <a:rPr lang="en-US" altLang="en-US" sz="2200">
                <a:latin typeface="Arial" panose="020B0604020202020204" pitchFamily="34" charset="0"/>
              </a:rPr>
              <a:t>SID, Major</a:t>
            </a:r>
            <a:endParaRPr lang="en-US" altLang="en-US" sz="2200" i="1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</a:t>
            </a:r>
            <a:r>
              <a:rPr lang="en-US" altLang="en-US" sz="2200">
                <a:latin typeface="Arial" panose="020B0604020202020204" pitchFamily="34" charset="0"/>
              </a:rPr>
              <a:t>STUDENT;</a:t>
            </a:r>
            <a:endParaRPr lang="en-US" altLang="en-US" sz="2200" i="1">
              <a:latin typeface="Arial" panose="020B060402020202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C10338D-37B5-4F4B-A886-BA9E6AE4D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43400"/>
            <a:ext cx="3886200" cy="17526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  </a:t>
            </a:r>
            <a:r>
              <a:rPr lang="en-US" altLang="en-US" i="1">
                <a:latin typeface="Arial" panose="020B0604020202020204" pitchFamily="34" charset="0"/>
              </a:rPr>
              <a:t>*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  </a:t>
            </a:r>
            <a:r>
              <a:rPr lang="en-US" altLang="en-US" sz="2200">
                <a:latin typeface="Arial" panose="020B0604020202020204" pitchFamily="34" charset="0"/>
              </a:rPr>
              <a:t>STUDENT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" panose="020B0604020202020204" pitchFamily="34" charset="0"/>
              </a:rPr>
              <a:t>       </a:t>
            </a:r>
            <a:r>
              <a:rPr lang="en-US" altLang="en-US" sz="2200">
                <a:latin typeface="Arial Narrow" panose="020B0606020202030204" pitchFamily="34" charset="0"/>
              </a:rPr>
              <a:t>Major = </a:t>
            </a:r>
            <a:r>
              <a:rPr lang="ja-JP" altLang="en-US" sz="2200">
                <a:latin typeface="Arial Narrow" panose="020B0606020202030204" pitchFamily="34" charset="0"/>
              </a:rPr>
              <a:t>‘</a:t>
            </a:r>
            <a:r>
              <a:rPr lang="en-US" altLang="ja-JP" sz="2200">
                <a:latin typeface="Arial Narrow" panose="020B0606020202030204" pitchFamily="34" charset="0"/>
              </a:rPr>
              <a:t>CS</a:t>
            </a:r>
            <a:r>
              <a:rPr lang="ja-JP" altLang="en-US" sz="2200">
                <a:latin typeface="Arial Narrow" panose="020B0606020202030204" pitchFamily="34" charset="0"/>
              </a:rPr>
              <a:t>’</a:t>
            </a:r>
            <a:r>
              <a:rPr lang="en-US" altLang="ja-JP" sz="2200">
                <a:latin typeface="Arial Narrow" panose="020B0606020202030204" pitchFamily="34" charset="0"/>
              </a:rPr>
              <a:t>;</a:t>
            </a:r>
            <a:endParaRPr lang="en-US" altLang="en-US" sz="2200">
              <a:latin typeface="Tahoma" panose="020B0604030504040204" pitchFamily="34" charset="0"/>
            </a:endParaRPr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D9AB98A-614F-411D-8464-CE82F6DF2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5562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2600">
              <a:latin typeface="Lucida Grande" pitchFamily="-8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2600">
              <a:latin typeface="Lucida Grande" pitchFamily="-8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l-GR" altLang="en-US" sz="2600">
                <a:latin typeface="Lucida Grande" pitchFamily="-84" charset="0"/>
              </a:rPr>
              <a:t>σ</a:t>
            </a:r>
            <a:r>
              <a:rPr lang="en-US" altLang="en-US" sz="2600" baseline="-30000">
                <a:latin typeface="Tahoma" panose="020B0604030504040204" pitchFamily="34" charset="0"/>
              </a:rPr>
              <a:t>selection_condition</a:t>
            </a:r>
            <a:r>
              <a:rPr lang="en-US" altLang="en-US" sz="2600">
                <a:latin typeface="Tahoma" panose="020B0604030504040204" pitchFamily="34" charset="0"/>
              </a:rPr>
              <a:t>(r) </a:t>
            </a:r>
          </a:p>
          <a:p>
            <a:pPr lvl="1" eaLnBrk="1" hangingPunct="1">
              <a:lnSpc>
                <a:spcPct val="110000"/>
              </a:lnSpc>
              <a:buClr>
                <a:schemeClr val="tx2"/>
              </a:buClr>
            </a:pPr>
            <a:r>
              <a:rPr lang="el-GR" altLang="en-US">
                <a:latin typeface="Lucida Grande" pitchFamily="-84" charset="0"/>
              </a:rPr>
              <a:t>σ</a:t>
            </a:r>
            <a:r>
              <a:rPr lang="en-US" altLang="en-US" baseline="-30000">
                <a:latin typeface="Tahoma" panose="020B0604030504040204" pitchFamily="34" charset="0"/>
              </a:rPr>
              <a:t>Major=</a:t>
            </a:r>
            <a:r>
              <a:rPr lang="ja-JP" altLang="en-US" baseline="-30000">
                <a:latin typeface="Tahoma" panose="020B0604030504040204" pitchFamily="34" charset="0"/>
              </a:rPr>
              <a:t>‘</a:t>
            </a:r>
            <a:r>
              <a:rPr lang="en-US" altLang="ja-JP" baseline="-30000">
                <a:latin typeface="Tahoma" panose="020B0604030504040204" pitchFamily="34" charset="0"/>
              </a:rPr>
              <a:t>CS</a:t>
            </a:r>
            <a:r>
              <a:rPr lang="ja-JP" altLang="en-US" baseline="-30000">
                <a:latin typeface="Tahoma" panose="020B0604030504040204" pitchFamily="34" charset="0"/>
              </a:rPr>
              <a:t>’</a:t>
            </a:r>
            <a:r>
              <a:rPr lang="en-US" altLang="ja-JP" baseline="-30000">
                <a:latin typeface="Tahoma" panose="020B0604030504040204" pitchFamily="34" charset="0"/>
              </a:rPr>
              <a:t> </a:t>
            </a:r>
            <a:r>
              <a:rPr lang="en-US" altLang="ja-JP">
                <a:latin typeface="Tahoma" panose="020B0604030504040204" pitchFamily="34" charset="0"/>
              </a:rPr>
              <a:t>(STUDENT) </a:t>
            </a:r>
            <a:endParaRPr lang="en-US" altLang="ja-JP" sz="2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600">
                <a:latin typeface="Arial Narrow" panose="020B0606020202030204" pitchFamily="34" charset="0"/>
              </a:rPr>
              <a:t>                                                    </a:t>
            </a:r>
            <a:endParaRPr lang="en-US" altLang="en-US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 autoUpdateAnimBg="0"/>
      <p:bldP spid="4" grpId="0" animBg="1"/>
      <p:bldP spid="5" grpId="0" animBg="1"/>
      <p:bldP spid="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174B7B7-CDDD-49C9-8AF8-CA36A9E9C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SELECT vs. WHERE</a:t>
            </a:r>
          </a:p>
        </p:txBody>
      </p:sp>
      <p:sp>
        <p:nvSpPr>
          <p:cNvPr id="52229" name="Rectangle 3">
            <a:extLst>
              <a:ext uri="{FF2B5EF4-FFF2-40B4-BE49-F238E27FC236}">
                <a16:creationId xmlns:a16="http://schemas.microsoft.com/office/drawing/2014/main" id="{7A6E1B73-B660-43EA-9549-46C7E8C9D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>
              <a:spcAft>
                <a:spcPct val="35000"/>
              </a:spcAft>
            </a:pPr>
            <a:r>
              <a:rPr lang="en-US" altLang="en-US" b="1">
                <a:latin typeface="Arial" panose="020B0604020202020204" pitchFamily="34" charset="0"/>
              </a:rPr>
              <a:t>In SQL:</a:t>
            </a:r>
          </a:p>
          <a:p>
            <a:pPr lvl="1" eaLnBrk="1" hangingPunct="1">
              <a:spcAft>
                <a:spcPct val="35000"/>
              </a:spcAft>
            </a:pPr>
            <a:r>
              <a:rPr lang="en-US" altLang="en-US" sz="2200" b="1">
                <a:latin typeface="Arial" panose="020B0604020202020204" pitchFamily="34" charset="0"/>
              </a:rPr>
              <a:t>Selection</a:t>
            </a:r>
            <a:r>
              <a:rPr lang="en-US" altLang="en-US" sz="2200" b="1" i="1">
                <a:latin typeface="Arial" panose="020B0604020202020204" pitchFamily="34" charset="0"/>
              </a:rPr>
              <a:t> (σ)</a:t>
            </a:r>
            <a:r>
              <a:rPr lang="en-US" altLang="en-US" sz="2200">
                <a:latin typeface="Arial" panose="020B0604020202020204" pitchFamily="34" charset="0"/>
              </a:rPr>
              <a:t> is expressed by the </a:t>
            </a:r>
            <a:r>
              <a:rPr lang="en-US" altLang="en-US" sz="2200" b="1">
                <a:latin typeface="Courier" pitchFamily="-84" charset="0"/>
              </a:rPr>
              <a:t>WHERE </a:t>
            </a:r>
            <a:r>
              <a:rPr lang="en-US" altLang="en-US" sz="2200">
                <a:latin typeface="Arial" panose="020B0604020202020204" pitchFamily="34" charset="0"/>
              </a:rPr>
              <a:t>clause</a:t>
            </a:r>
          </a:p>
          <a:p>
            <a:pPr lvl="1" eaLnBrk="1" hangingPunct="1">
              <a:spcAft>
                <a:spcPct val="35000"/>
              </a:spcAft>
            </a:pPr>
            <a:r>
              <a:rPr lang="en-US" altLang="en-US" sz="2200" b="1">
                <a:latin typeface="Courier" pitchFamily="-84" charset="0"/>
              </a:rPr>
              <a:t>SELECT </a:t>
            </a:r>
            <a:r>
              <a:rPr lang="en-US" altLang="en-US" sz="2200">
                <a:latin typeface="Arial" panose="020B0604020202020204" pitchFamily="34" charset="0"/>
              </a:rPr>
              <a:t>clause actually does </a:t>
            </a:r>
            <a:r>
              <a:rPr lang="en-US" altLang="en-US" sz="2200" b="1">
                <a:latin typeface="Arial" panose="020B0604020202020204" pitchFamily="34" charset="0"/>
              </a:rPr>
              <a:t>Projection </a:t>
            </a:r>
            <a:r>
              <a:rPr lang="en-US" altLang="en-US" sz="2200" b="1" i="1">
                <a:latin typeface="Arial" panose="020B0604020202020204" pitchFamily="34" charset="0"/>
              </a:rPr>
              <a:t>(π</a:t>
            </a:r>
            <a:r>
              <a:rPr lang="en-US" altLang="en-US" sz="2200" i="1">
                <a:latin typeface="Arial" panose="020B0604020202020204" pitchFamily="34" charset="0"/>
              </a:rPr>
              <a:t>)</a:t>
            </a:r>
            <a:endParaRPr lang="en-US" altLang="en-US">
              <a:latin typeface="Arial" panose="020B0604020202020204" pitchFamily="34" charset="0"/>
            </a:endParaRPr>
          </a:p>
          <a:p>
            <a:pPr eaLnBrk="1" hangingPunct="1">
              <a:spcAft>
                <a:spcPct val="35000"/>
              </a:spcAft>
            </a:pPr>
            <a:r>
              <a:rPr lang="en-US" altLang="en-US">
                <a:latin typeface="Arial" panose="020B0604020202020204" pitchFamily="34" charset="0"/>
              </a:rPr>
              <a:t>It is a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historical accident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altLang="en-US" b="1">
              <a:latin typeface="Arial" panose="020B0604020202020204" pitchFamily="34" charset="0"/>
            </a:endParaRPr>
          </a:p>
        </p:txBody>
      </p:sp>
      <p:pic>
        <p:nvPicPr>
          <p:cNvPr id="33796" name="Picture 6">
            <a:extLst>
              <a:ext uri="{FF2B5EF4-FFF2-40B4-BE49-F238E27FC236}">
                <a16:creationId xmlns:a16="http://schemas.microsoft.com/office/drawing/2014/main" id="{6F835163-47E4-48AE-A294-C51252E5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23876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>
            <a:extLst>
              <a:ext uri="{FF2B5EF4-FFF2-40B4-BE49-F238E27FC236}">
                <a16:creationId xmlns:a16="http://schemas.microsoft.com/office/drawing/2014/main" id="{5A83B9FF-EF1E-4A43-92EF-3287149C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3352800"/>
            <a:ext cx="35988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700913F-9D0F-4A07-A288-17626B2F1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Basic </a:t>
            </a:r>
            <a:r>
              <a:rPr lang="en-US" altLang="en-US" sz="3200" i="1"/>
              <a:t>SQL</a:t>
            </a:r>
            <a:r>
              <a:rPr lang="en-US" altLang="en-US" sz="3200"/>
              <a:t>: Single Table Manipulation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0C4B28F-89FC-40FA-95B4-175FB30D1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5105400"/>
          </a:xfrm>
        </p:spPr>
        <p:txBody>
          <a:bodyPr/>
          <a:lstStyle/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 sz="900" b="1">
              <a:latin typeface="Courier New" panose="02070309020205020404" pitchFamily="49" charset="0"/>
            </a:endParaRPr>
          </a:p>
          <a:p>
            <a:pPr>
              <a:buClr>
                <a:schemeClr val="tx2"/>
              </a:buClr>
            </a:pPr>
            <a:r>
              <a:rPr lang="en-US" altLang="en-US" b="1">
                <a:latin typeface="Courier New" panose="02070309020205020404" pitchFamily="49" charset="0"/>
              </a:rPr>
              <a:t>DISTINCT</a:t>
            </a:r>
            <a:r>
              <a:rPr lang="en-US" altLang="en-US"/>
              <a:t> is an optional keyword indicating that the answer should not contain duplicates</a:t>
            </a:r>
            <a:endParaRPr lang="en-US" altLang="en-US" sz="800"/>
          </a:p>
          <a:p>
            <a:pPr lvl="1">
              <a:buClr>
                <a:schemeClr val="tx2"/>
              </a:buClr>
            </a:pPr>
            <a:r>
              <a:rPr lang="en-US" altLang="en-US"/>
              <a:t>Default is that duplicates are </a:t>
            </a:r>
            <a:r>
              <a:rPr lang="en-US" altLang="en-US" u="sng"/>
              <a:t>not</a:t>
            </a:r>
            <a:r>
              <a:rPr lang="en-US" altLang="en-US" i="1"/>
              <a:t> </a:t>
            </a:r>
            <a:r>
              <a:rPr lang="en-US" altLang="en-US"/>
              <a:t>eliminated! Why?</a:t>
            </a:r>
          </a:p>
          <a:p>
            <a:pPr>
              <a:buClr>
                <a:schemeClr val="tx2"/>
              </a:buClr>
            </a:pPr>
            <a:endParaRPr lang="en-US" altLang="en-US" sz="900"/>
          </a:p>
          <a:p>
            <a:pPr>
              <a:buClr>
                <a:schemeClr val="tx2"/>
              </a:buClr>
            </a:pPr>
            <a:r>
              <a:rPr lang="en-US" altLang="en-US" i="1"/>
              <a:t>Selection-Condition</a:t>
            </a:r>
            <a:r>
              <a:rPr lang="en-US" altLang="en-US" b="1" i="1"/>
              <a:t>:</a:t>
            </a:r>
            <a:r>
              <a:rPr lang="en-US" altLang="en-US" i="1"/>
              <a:t> </a:t>
            </a:r>
            <a:r>
              <a:rPr lang="en-US" altLang="en-US"/>
              <a:t>Comparisons </a:t>
            </a:r>
          </a:p>
          <a:p>
            <a:pPr lvl="1">
              <a:buClr>
                <a:schemeClr val="tx2"/>
              </a:buClr>
            </a:pPr>
            <a:r>
              <a:rPr lang="en-US" altLang="en-US" i="1"/>
              <a:t>expression</a:t>
            </a:r>
            <a:r>
              <a:rPr lang="en-US" altLang="en-US"/>
              <a:t> </a:t>
            </a:r>
            <a:r>
              <a:rPr lang="en-US" altLang="en-US" b="1">
                <a:latin typeface="Courier New" panose="02070309020205020404" pitchFamily="49" charset="0"/>
              </a:rPr>
              <a:t>op</a:t>
            </a:r>
            <a:r>
              <a:rPr lang="en-US" altLang="en-US" i="1"/>
              <a:t> expression</a:t>
            </a:r>
          </a:p>
          <a:p>
            <a:pPr lvl="1">
              <a:buClr>
                <a:schemeClr val="tx2"/>
              </a:buClr>
            </a:pPr>
            <a:r>
              <a:rPr lang="en-US" altLang="en-US" b="1">
                <a:latin typeface="Courier New" panose="02070309020205020404" pitchFamily="49" charset="0"/>
              </a:rPr>
              <a:t>op </a:t>
            </a: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 </a:t>
            </a:r>
            <a:r>
              <a:rPr lang="en-US" altLang="en-US" b="1">
                <a:latin typeface="Courier New" panose="02070309020205020404" pitchFamily="49" charset="0"/>
              </a:rPr>
              <a:t>{&lt;,&lt;=,=,&gt;,&gt;=,&lt;&gt;} </a:t>
            </a:r>
          </a:p>
          <a:p>
            <a:pPr lvl="1">
              <a:buClr>
                <a:schemeClr val="tx2"/>
              </a:buClr>
            </a:pPr>
            <a:r>
              <a:rPr lang="en-US" altLang="en-US"/>
              <a:t>combined using </a:t>
            </a:r>
            <a:r>
              <a:rPr lang="en-US" altLang="en-US" b="1">
                <a:latin typeface="Courier New" panose="02070309020205020404" pitchFamily="49" charset="0"/>
              </a:rPr>
              <a:t>AND</a:t>
            </a:r>
            <a:r>
              <a:rPr lang="en-US" altLang="en-US"/>
              <a:t>, </a:t>
            </a:r>
            <a:r>
              <a:rPr lang="en-US" altLang="en-US" b="1">
                <a:latin typeface="Courier New" panose="02070309020205020404" pitchFamily="49" charset="0"/>
              </a:rPr>
              <a:t>OR</a:t>
            </a:r>
            <a:r>
              <a:rPr lang="en-US" altLang="en-US"/>
              <a:t> and </a:t>
            </a:r>
            <a:r>
              <a:rPr lang="en-US" altLang="en-US" b="1">
                <a:latin typeface="Courier New" panose="02070309020205020404" pitchFamily="49" charset="0"/>
              </a:rPr>
              <a:t>NOT</a:t>
            </a:r>
          </a:p>
          <a:p>
            <a:pPr lvl="2">
              <a:buClr>
                <a:schemeClr val="tx2"/>
              </a:buClr>
            </a:pPr>
            <a:endParaRPr lang="en-US" altLang="en-US"/>
          </a:p>
          <a:p>
            <a:pPr lvl="1">
              <a:buClr>
                <a:schemeClr val="tx2"/>
              </a:buClr>
            </a:pPr>
            <a:endParaRPr lang="en-US" altLang="en-US" b="1">
              <a:latin typeface="Courier New" panose="02070309020205020404" pitchFamily="49" charset="0"/>
            </a:endParaRPr>
          </a:p>
        </p:txBody>
      </p:sp>
      <p:sp>
        <p:nvSpPr>
          <p:cNvPr id="34820" name="AutoShape 4">
            <a:extLst>
              <a:ext uri="{FF2B5EF4-FFF2-40B4-BE49-F238E27FC236}">
                <a16:creationId xmlns:a16="http://schemas.microsoft.com/office/drawing/2014/main" id="{7C9F2E97-FB0F-4B47-B845-E0650B63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295400"/>
            <a:ext cx="6324600" cy="17526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  [</a:t>
            </a:r>
            <a:r>
              <a:rPr lang="en-US" altLang="en-US">
                <a:solidFill>
                  <a:schemeClr val="tx2"/>
                </a:solidFill>
                <a:latin typeface="Courier New" panose="02070309020205020404" pitchFamily="49" charset="0"/>
              </a:rPr>
              <a:t>DISTINCT</a:t>
            </a:r>
            <a:r>
              <a:rPr lang="en-US" altLang="en-US">
                <a:latin typeface="Courier New" panose="02070309020205020404" pitchFamily="49" charset="0"/>
              </a:rPr>
              <a:t>|ALL</a:t>
            </a:r>
            <a:r>
              <a:rPr lang="en-US" altLang="en-US">
                <a:latin typeface="Arial" panose="020B0604020202020204" pitchFamily="34" charset="0"/>
              </a:rPr>
              <a:t>] </a:t>
            </a:r>
            <a:r>
              <a:rPr lang="en-US" altLang="en-US" i="1">
                <a:latin typeface="Arial" panose="020B0604020202020204" pitchFamily="34" charset="0"/>
              </a:rPr>
              <a:t>attribute-list | *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  </a:t>
            </a:r>
            <a:r>
              <a:rPr lang="en-US" altLang="en-US" i="1">
                <a:latin typeface="Arial" panose="020B0604020202020204" pitchFamily="34" charset="0"/>
              </a:rPr>
              <a:t>Table1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" panose="020B0604020202020204" pitchFamily="34" charset="0"/>
              </a:rPr>
              <a:t>       </a:t>
            </a:r>
            <a:r>
              <a:rPr lang="en-US" altLang="en-US" i="1">
                <a:latin typeface="Arial" panose="020B0604020202020204" pitchFamily="34" charset="0"/>
              </a:rPr>
              <a:t>selection-condition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7FFAF5A-B85D-4107-9A2F-594DE15BD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Aliasing in SQL: The AS Operator</a:t>
            </a:r>
          </a:p>
        </p:txBody>
      </p:sp>
      <p:sp>
        <p:nvSpPr>
          <p:cNvPr id="20070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978B4DB-92AB-42CC-9C60-E6BE17175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01000" cy="53340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sz="2500" dirty="0">
                <a:latin typeface="Tahoma" panose="020B0604030504040204" pitchFamily="34" charset="0"/>
              </a:rPr>
              <a:t>Renaming attributes in the result of a query:</a:t>
            </a:r>
            <a:r>
              <a:rPr lang="en-US" altLang="en-US" dirty="0">
                <a:latin typeface="Tahoma" panose="020B0604030504040204" pitchFamily="34" charset="0"/>
              </a:rPr>
              <a:t> 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SELECT SID </a:t>
            </a:r>
            <a:r>
              <a:rPr lang="en-US" altLang="en-US" b="1" dirty="0">
                <a:latin typeface="Arial Narrow" panose="020B0606020202030204" pitchFamily="34" charset="0"/>
              </a:rPr>
              <a:t>AS</a:t>
            </a: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 err="1">
                <a:latin typeface="Arial Narrow" panose="020B0606020202030204" pitchFamily="34" charset="0"/>
              </a:rPr>
              <a:t>Student_ID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 FROM STUDENT; 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800" dirty="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sz="2500" dirty="0">
                <a:latin typeface="Tahoma" panose="020B0604030504040204" pitchFamily="34" charset="0"/>
              </a:rPr>
              <a:t>Table alias can be achieved with the AS operator in the FROM-clause: (Optional the AS)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SELECT </a:t>
            </a:r>
            <a:r>
              <a:rPr lang="en-US" altLang="en-US" dirty="0" err="1">
                <a:latin typeface="Arial Narrow" panose="020B0606020202030204" pitchFamily="34" charset="0"/>
              </a:rPr>
              <a:t>S.Major</a:t>
            </a:r>
            <a:r>
              <a:rPr lang="en-US" altLang="en-US" dirty="0">
                <a:latin typeface="Arial Narrow" panose="020B0606020202030204" pitchFamily="34" charset="0"/>
              </a:rPr>
              <a:t>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FROM STUDENT </a:t>
            </a:r>
            <a:r>
              <a:rPr lang="en-US" altLang="en-US" b="1" dirty="0">
                <a:latin typeface="Arial Narrow" panose="020B0606020202030204" pitchFamily="34" charset="0"/>
              </a:rPr>
              <a:t>AS S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WHERE </a:t>
            </a:r>
            <a:r>
              <a:rPr lang="en-US" altLang="en-US" dirty="0" err="1">
                <a:latin typeface="Arial Narrow" panose="020B0606020202030204" pitchFamily="34" charset="0"/>
              </a:rPr>
              <a:t>S.name</a:t>
            </a:r>
            <a:r>
              <a:rPr lang="en-US" altLang="en-US" dirty="0">
                <a:latin typeface="Arial Narrow" panose="020B0606020202030204" pitchFamily="34" charset="0"/>
              </a:rPr>
              <a:t> = 'Ruchi Agrawal'; 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800" dirty="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sz="2500" dirty="0">
                <a:latin typeface="Tahoma" panose="020B0604030504040204" pitchFamily="34" charset="0"/>
              </a:rPr>
              <a:t>Renaming of attributes within a query:</a:t>
            </a:r>
            <a:r>
              <a:rPr lang="en-US" altLang="en-US" dirty="0">
                <a:latin typeface="Tahoma" panose="020B0604030504040204" pitchFamily="34" charset="0"/>
              </a:rPr>
              <a:t> 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SELECT *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FROM STUDENT </a:t>
            </a:r>
            <a:r>
              <a:rPr lang="en-US" altLang="en-US" b="1" dirty="0">
                <a:latin typeface="Arial Narrow" panose="020B0606020202030204" pitchFamily="34" charset="0"/>
              </a:rPr>
              <a:t>AS S(ID,FN,MJ)</a:t>
            </a:r>
            <a:r>
              <a:rPr lang="en-US" altLang="en-US" dirty="0">
                <a:latin typeface="Arial Narrow" panose="020B0606020202030204" pitchFamily="34" charset="0"/>
              </a:rPr>
              <a:t> 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WHERE S.FN = 'Thalia' AND S.MJ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COE';</a:t>
            </a:r>
            <a:r>
              <a:rPr lang="en-US" altLang="ja-JP" dirty="0">
                <a:latin typeface="Tahoma" panose="020B0604030504040204" pitchFamily="34" charset="0"/>
              </a:rPr>
              <a:t> </a:t>
            </a:r>
            <a:endParaRPr lang="en-US" altLang="en-US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9E22A3D-961D-454F-82F0-20E70F982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53513" cy="533400"/>
          </a:xfrm>
        </p:spPr>
        <p:txBody>
          <a:bodyPr/>
          <a:lstStyle/>
          <a:p>
            <a:r>
              <a:rPr lang="en-US" altLang="en-US"/>
              <a:t>Aggregate Functions</a:t>
            </a:r>
          </a:p>
        </p:txBody>
      </p:sp>
      <p:sp>
        <p:nvSpPr>
          <p:cNvPr id="3891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A72F5D2-151C-4B7C-A226-3B9E4CE86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53340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Tuple grouping based on the value of some attributes.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pitchFamily="-84" charset="2"/>
              <a:buNone/>
            </a:pPr>
            <a:endParaRPr lang="en-US" altLang="en-US" sz="1200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i="1"/>
              <a:t>F(B) </a:t>
            </a:r>
            <a:r>
              <a:rPr lang="en-US" altLang="en-US"/>
              <a:t>= aggregate function on attribute B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SQL provides five aggregate functions: </a:t>
            </a:r>
            <a:br>
              <a:rPr lang="en-US" altLang="en-US" sz="2200"/>
            </a:br>
            <a:r>
              <a:rPr lang="en-US" altLang="en-US" sz="2200"/>
              <a:t>     SUM, MAX, MIN, AVG, and COUNT [COUNT()]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2200"/>
          </a:p>
        </p:txBody>
      </p:sp>
      <p:sp>
        <p:nvSpPr>
          <p:cNvPr id="38916" name="AutoShape 4">
            <a:extLst>
              <a:ext uri="{FF2B5EF4-FFF2-40B4-BE49-F238E27FC236}">
                <a16:creationId xmlns:a16="http://schemas.microsoft.com/office/drawing/2014/main" id="{9BFEA902-593B-4F4D-B1E6-A55C6ABCF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133600"/>
            <a:ext cx="5867400" cy="19812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  List of  functions </a:t>
            </a:r>
            <a:r>
              <a:rPr lang="en-US" altLang="en-US" i="1">
                <a:latin typeface="Arial" panose="020B0604020202020204" pitchFamily="34" charset="0"/>
              </a:rPr>
              <a:t>F(Attribute)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  </a:t>
            </a:r>
            <a:r>
              <a:rPr lang="en-US" altLang="en-US" i="1">
                <a:latin typeface="Arial" panose="020B0604020202020204" pitchFamily="34" charset="0"/>
              </a:rPr>
              <a:t>Table1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" panose="020B0604020202020204" pitchFamily="34" charset="0"/>
              </a:rPr>
              <a:t>       </a:t>
            </a:r>
            <a:r>
              <a:rPr lang="en-US" altLang="en-US" i="1">
                <a:latin typeface="Arial" panose="020B0604020202020204" pitchFamily="34" charset="0"/>
              </a:rPr>
              <a:t>selection-condition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8012E7D-28F4-46D3-A50D-A2CB8FEBA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Aggregate Functions… Example</a:t>
            </a:r>
          </a:p>
        </p:txBody>
      </p:sp>
      <p:sp>
        <p:nvSpPr>
          <p:cNvPr id="2222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9C51D07-FF92-40FE-833A-21CC5DDB3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0292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  <a:buFont typeface="Monotype Sorts" charset="2"/>
              <a:buChar char="o"/>
              <a:defRPr/>
            </a:pPr>
            <a:endParaRPr lang="en-US" sz="900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charset="2"/>
              <a:buChar char="o"/>
              <a:defRPr/>
            </a:pPr>
            <a:r>
              <a:rPr lang="en-US" sz="2300" dirty="0">
                <a:ea typeface="ＭＳ Ｐゴシック" charset="0"/>
                <a:cs typeface="ＭＳ Ｐゴシック" charset="0"/>
              </a:rPr>
              <a:t>LIBRARIAN (</a:t>
            </a:r>
            <a:r>
              <a:rPr lang="en-US" sz="2300" u="sng" dirty="0">
                <a:ea typeface="ＭＳ Ｐゴシック" charset="0"/>
                <a:cs typeface="ＭＳ Ｐゴシック" charset="0"/>
              </a:rPr>
              <a:t>SSN</a:t>
            </a:r>
            <a:r>
              <a:rPr lang="en-US" sz="2300" dirty="0">
                <a:ea typeface="ＭＳ Ｐゴシック" charset="0"/>
                <a:cs typeface="ＭＳ Ｐゴシック" charset="0"/>
              </a:rPr>
              <a:t>, Name, </a:t>
            </a:r>
            <a:r>
              <a:rPr lang="en-US" sz="2300" dirty="0" err="1">
                <a:latin typeface="Tahoma" charset="0"/>
                <a:ea typeface="ＭＳ Ｐゴシック" charset="0"/>
              </a:rPr>
              <a:t>BirthDate</a:t>
            </a:r>
            <a:r>
              <a:rPr lang="en-US" sz="2300" dirty="0">
                <a:ea typeface="ＭＳ Ｐゴシック" charset="0"/>
                <a:cs typeface="ＭＳ Ｐゴシック" charset="0"/>
              </a:rPr>
              <a:t>, Gender, Salary, SNO); </a:t>
            </a:r>
          </a:p>
          <a:p>
            <a:pPr marL="0" indent="0">
              <a:lnSpc>
                <a:spcPct val="90000"/>
              </a:lnSpc>
              <a:buClr>
                <a:schemeClr val="tx2"/>
              </a:buClr>
              <a:buFont typeface="Monotype Sorts" charset="0"/>
              <a:buNone/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charset="2"/>
              <a:buChar char="o"/>
              <a:defRPr/>
            </a:pPr>
            <a:r>
              <a:rPr lang="en-US" dirty="0">
                <a:ea typeface="ＭＳ Ｐゴシック" charset="-128"/>
                <a:cs typeface="ＭＳ Ｐゴシック" charset="-128"/>
              </a:rPr>
              <a:t>Q: Display all the statistics about librarian salaries.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charset="2"/>
              <a:buChar char="o"/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dirty="0">
                <a:latin typeface="Arial Narrow" charset="0"/>
                <a:ea typeface="ＭＳ Ｐゴシック" charset="-128"/>
                <a:cs typeface="ＭＳ Ｐゴシック" charset="-128"/>
              </a:rPr>
              <a:t>           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SELECT SUM (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) AS </a:t>
            </a:r>
            <a:r>
              <a:rPr lang="en-US" i="1" kern="1200" dirty="0" err="1">
                <a:latin typeface="Arial" charset="0"/>
                <a:ea typeface="+mn-ea"/>
                <a:cs typeface="+mn-cs"/>
              </a:rPr>
              <a:t>TotalSalaries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,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b="1" kern="1200" dirty="0">
                <a:latin typeface="Courier New" charset="0"/>
                <a:ea typeface="+mn-ea"/>
                <a:cs typeface="+mn-cs"/>
              </a:rPr>
              <a:t>           MAX (</a:t>
            </a:r>
            <a:r>
              <a:rPr lang="en-US" i="1" kern="1200" dirty="0" err="1">
                <a:latin typeface="Arial" charset="0"/>
                <a:ea typeface="+mn-ea"/>
                <a:cs typeface="+mn-cs"/>
              </a:rPr>
              <a:t>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) AS </a:t>
            </a:r>
            <a:r>
              <a:rPr lang="en-US" i="1" kern="1200" dirty="0" err="1">
                <a:latin typeface="Arial" charset="0"/>
                <a:ea typeface="+mn-ea"/>
                <a:cs typeface="+mn-cs"/>
              </a:rPr>
              <a:t>MaxSalary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,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b="1" kern="1200" dirty="0">
                <a:latin typeface="Courier New" charset="0"/>
                <a:ea typeface="+mn-ea"/>
                <a:cs typeface="+mn-cs"/>
              </a:rPr>
              <a:t>           MIN (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) AS </a:t>
            </a:r>
            <a:r>
              <a:rPr lang="en-US" i="1" kern="1200" dirty="0" err="1">
                <a:latin typeface="Arial" charset="0"/>
                <a:ea typeface="+mn-ea"/>
                <a:cs typeface="+mn-cs"/>
              </a:rPr>
              <a:t>MinSalary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,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b="1" kern="1200" dirty="0">
                <a:latin typeface="Courier New" charset="0"/>
                <a:ea typeface="+mn-ea"/>
                <a:cs typeface="+mn-cs"/>
              </a:rPr>
              <a:t>           AVG (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) AS </a:t>
            </a:r>
            <a:r>
              <a:rPr lang="en-US" i="1" kern="1200" dirty="0" err="1">
                <a:latin typeface="Arial" charset="0"/>
                <a:ea typeface="+mn-ea"/>
                <a:cs typeface="+mn-cs"/>
              </a:rPr>
              <a:t>AvgSalary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,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b="1" kern="1200" dirty="0">
                <a:latin typeface="Courier New" charset="0"/>
                <a:ea typeface="+mn-ea"/>
                <a:cs typeface="+mn-cs"/>
              </a:rPr>
              <a:t>           COUNT (*)  AS 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Cardinality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,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b="1" kern="1200" dirty="0">
                <a:latin typeface="Courier New" charset="0"/>
                <a:ea typeface="+mn-ea"/>
                <a:cs typeface="+mn-cs"/>
              </a:rPr>
              <a:t>           COUNT(DISTINCT 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Salary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) AS </a:t>
            </a:r>
            <a:r>
              <a:rPr lang="en-US" i="1" kern="1200" dirty="0" err="1">
                <a:latin typeface="Arial" charset="0"/>
                <a:ea typeface="+mn-ea"/>
                <a:cs typeface="+mn-cs"/>
              </a:rPr>
              <a:t>Salarylevels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r>
              <a:rPr lang="en-US" b="1" kern="1200" dirty="0">
                <a:latin typeface="Courier New" charset="0"/>
                <a:ea typeface="+mn-ea"/>
                <a:cs typeface="+mn-cs"/>
              </a:rPr>
              <a:t>     FROM </a:t>
            </a:r>
            <a:r>
              <a:rPr lang="en-US" i="1" kern="1200" dirty="0">
                <a:latin typeface="Arial" charset="0"/>
                <a:ea typeface="+mn-ea"/>
                <a:cs typeface="+mn-cs"/>
              </a:rPr>
              <a:t>LIBRARIAN</a:t>
            </a:r>
            <a:r>
              <a:rPr lang="en-US" b="1" kern="1200" dirty="0">
                <a:latin typeface="Courier New" charset="0"/>
                <a:ea typeface="+mn-ea"/>
                <a:cs typeface="+mn-cs"/>
              </a:rPr>
              <a:t>;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charset="2"/>
              <a:buNone/>
              <a:defRPr/>
            </a:pPr>
            <a:endParaRPr lang="en-US" sz="900" b="1" kern="1200" dirty="0">
              <a:latin typeface="Courier New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2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2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2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2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2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2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2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2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2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2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2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2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90850AE3-4052-43F6-B41B-617D9AAEE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Note on </a:t>
            </a:r>
            <a:r>
              <a:rPr lang="en-US" altLang="en-US" b="1">
                <a:solidFill>
                  <a:srgbClr val="280049"/>
                </a:solidFill>
                <a:latin typeface="Courier New" panose="02070309020205020404" pitchFamily="49" charset="0"/>
              </a:rPr>
              <a:t>COUNT</a:t>
            </a:r>
          </a:p>
        </p:txBody>
      </p:sp>
      <p:sp>
        <p:nvSpPr>
          <p:cNvPr id="2867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EBA63D9-FE98-4F48-8012-C0E429EFC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1816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endParaRPr lang="en-US" altLang="en-US" sz="600">
              <a:latin typeface="Tahoma" panose="020B0604030504040204" pitchFamily="34" charset="0"/>
            </a:endParaRPr>
          </a:p>
          <a:p>
            <a:pPr eaLnBrk="1" hangingPunct="1">
              <a:lnSpc>
                <a:spcPct val="140000"/>
              </a:lnSpc>
              <a:buClr>
                <a:schemeClr val="tx2"/>
              </a:buClr>
            </a:pPr>
            <a:r>
              <a:rPr lang="en-US" altLang="en-US" sz="2200" b="1">
                <a:solidFill>
                  <a:srgbClr val="280049"/>
                </a:solidFill>
                <a:latin typeface="Courier New" panose="02070309020205020404" pitchFamily="49" charset="0"/>
              </a:rPr>
              <a:t>COUNT</a:t>
            </a:r>
            <a:r>
              <a:rPr lang="en-US" altLang="en-US" sz="2000" b="1">
                <a:solidFill>
                  <a:srgbClr val="280049"/>
                </a:solidFill>
              </a:rPr>
              <a:t> </a:t>
            </a:r>
            <a:r>
              <a:rPr lang="en-US" altLang="en-US" sz="2200">
                <a:latin typeface="Tahoma" panose="020B0604030504040204" pitchFamily="34" charset="0"/>
              </a:rPr>
              <a:t>(attribute-name) </a:t>
            </a:r>
            <a:r>
              <a:rPr lang="en-US" altLang="en-US" sz="2200" b="1">
                <a:latin typeface="Tahoma" panose="020B0604030504040204" pitchFamily="34" charset="0"/>
              </a:rPr>
              <a:t>does not </a:t>
            </a:r>
            <a:r>
              <a:rPr lang="en-US" altLang="en-US" sz="2200">
                <a:latin typeface="Tahoma" panose="020B0604030504040204" pitchFamily="34" charset="0"/>
              </a:rPr>
              <a:t>count NULLs</a:t>
            </a:r>
          </a:p>
          <a:p>
            <a:pPr eaLnBrk="1" hangingPunct="1">
              <a:lnSpc>
                <a:spcPct val="140000"/>
              </a:lnSpc>
              <a:buClr>
                <a:schemeClr val="tx2"/>
              </a:buClr>
            </a:pPr>
            <a:r>
              <a:rPr lang="en-US" altLang="en-US" sz="2200" b="1">
                <a:solidFill>
                  <a:srgbClr val="280049"/>
                </a:solidFill>
                <a:latin typeface="Courier New" panose="02070309020205020404" pitchFamily="49" charset="0"/>
              </a:rPr>
              <a:t>COUNT</a:t>
            </a:r>
            <a:r>
              <a:rPr lang="en-US" altLang="en-US" sz="2200">
                <a:latin typeface="Tahoma" panose="020B0604030504040204" pitchFamily="34" charset="0"/>
              </a:rPr>
              <a:t> (</a:t>
            </a:r>
            <a:r>
              <a:rPr lang="en-US" altLang="en-US" sz="2200" b="1">
                <a:solidFill>
                  <a:srgbClr val="FF0000"/>
                </a:solidFill>
                <a:latin typeface="Tahoma" panose="020B0604030504040204" pitchFamily="34" charset="0"/>
              </a:rPr>
              <a:t>*</a:t>
            </a:r>
            <a:r>
              <a:rPr lang="en-US" altLang="en-US" sz="2200">
                <a:latin typeface="Tahoma" panose="020B0604030504040204" pitchFamily="34" charset="0"/>
              </a:rPr>
              <a:t>) returns cardinality</a:t>
            </a:r>
          </a:p>
          <a:p>
            <a:pPr eaLnBrk="1" hangingPunct="1">
              <a:lnSpc>
                <a:spcPct val="140000"/>
              </a:lnSpc>
              <a:buClr>
                <a:schemeClr val="tx2"/>
              </a:buClr>
            </a:pPr>
            <a:r>
              <a:rPr lang="en-US" altLang="en-US" sz="2200" b="1">
                <a:solidFill>
                  <a:srgbClr val="280049"/>
                </a:solidFill>
                <a:latin typeface="Courier New" panose="02070309020205020404" pitchFamily="49" charset="0"/>
              </a:rPr>
              <a:t>COUNT</a:t>
            </a:r>
            <a:r>
              <a:rPr lang="en-US" altLang="en-US" sz="2000" b="1">
                <a:solidFill>
                  <a:srgbClr val="280049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200">
                <a:latin typeface="Tahoma" panose="020B0604030504040204" pitchFamily="34" charset="0"/>
              </a:rPr>
              <a:t>(</a:t>
            </a:r>
            <a:r>
              <a:rPr lang="en-US" altLang="en-US" sz="2200" b="1">
                <a:solidFill>
                  <a:srgbClr val="280049"/>
                </a:solidFill>
                <a:latin typeface="Courier New" panose="02070309020205020404" pitchFamily="49" charset="0"/>
              </a:rPr>
              <a:t>DISTINCT</a:t>
            </a:r>
            <a:r>
              <a:rPr lang="en-US" altLang="en-US" sz="2200">
                <a:latin typeface="Tahoma" panose="020B0604030504040204" pitchFamily="34" charset="0"/>
              </a:rPr>
              <a:t> attribute-name) </a:t>
            </a:r>
            <a:r>
              <a:rPr lang="en-US" altLang="en-US" sz="2200"/>
              <a:t>returns the number of distinct values</a:t>
            </a:r>
            <a:endParaRPr lang="en-US" altLang="en-US" sz="2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F83F2EA-8CAB-41C4-A732-BDCFDD2903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/>
              <a:t>Structured Query Language</a:t>
            </a:r>
            <a:br>
              <a:rPr lang="en-US" altLang="en-US"/>
            </a:br>
            <a:r>
              <a:rPr lang="en-US" altLang="en-US"/>
              <a:t>SQL – DML </a:t>
            </a:r>
          </a:p>
        </p:txBody>
      </p:sp>
      <p:sp>
        <p:nvSpPr>
          <p:cNvPr id="512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2ED5E84-C85A-47F8-9234-88E998E7FD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00" y="3276600"/>
            <a:ext cx="7162800" cy="2514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200">
                <a:latin typeface="Tahoma" panose="020B0604030504040204" pitchFamily="34" charset="0"/>
              </a:rPr>
              <a:t> </a:t>
            </a:r>
            <a:r>
              <a:rPr lang="en-US" altLang="en-US" sz="2600">
                <a:latin typeface="Tahoma" panose="020B0604030504040204" pitchFamily="34" charset="0"/>
              </a:rPr>
              <a:t>Relational Operators</a:t>
            </a: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200">
                <a:latin typeface="Tahoma" panose="020B0604030504040204" pitchFamily="34" charset="0"/>
              </a:rPr>
              <a:t> </a:t>
            </a:r>
            <a:r>
              <a:rPr lang="en-US" altLang="en-US" sz="2600">
                <a:latin typeface="Tahoma" panose="020B0604030504040204" pitchFamily="34" charset="0"/>
              </a:rPr>
              <a:t>Set Relational Operators</a:t>
            </a: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600">
                <a:latin typeface="Tahoma" panose="020B0604030504040204" pitchFamily="34" charset="0"/>
              </a:rPr>
              <a:t> Retrieving with NULLs</a:t>
            </a: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600">
                <a:latin typeface="Tahoma" panose="020B0604030504040204" pitchFamily="34" charset="0"/>
              </a:rPr>
              <a:t> Nested Operations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CD91BE7-2D1D-45E9-8417-752E14486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Arithmetic Operator</a:t>
            </a:r>
          </a:p>
        </p:txBody>
      </p:sp>
      <p:sp>
        <p:nvSpPr>
          <p:cNvPr id="3994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EEA6080-0E96-4253-B1FA-44D2756EB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96313" cy="51054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Arithmetic operators (+; -; *; /) may be applied on </a:t>
            </a: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numeric values in any expression</a:t>
            </a:r>
          </a:p>
          <a:p>
            <a:pPr eaLnBrk="1" hangingPunct="1">
              <a:buClr>
                <a:schemeClr val="tx2"/>
              </a:buClr>
            </a:pPr>
            <a:endParaRPr lang="en-US" altLang="en-US" sz="600" dirty="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 Q1:  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SELECT   1.1  *  SUM  (Salary)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	   FROM      LIBRARIAN;</a:t>
            </a:r>
          </a:p>
          <a:p>
            <a:pPr eaLnBrk="1" hangingPunct="1">
              <a:lnSpc>
                <a:spcPct val="5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6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8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Increment (+) and decrement (-) may be applied on </a:t>
            </a: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data types: date, time and timestamp</a:t>
            </a:r>
          </a:p>
          <a:p>
            <a:pPr eaLnBrk="1" hangingPunct="1">
              <a:buClr>
                <a:schemeClr val="tx2"/>
              </a:buClr>
            </a:pPr>
            <a:endParaRPr lang="en-US" altLang="en-US" sz="600" dirty="0">
              <a:latin typeface="Tahoma" panose="020B0604030504040204" pitchFamily="34" charset="0"/>
            </a:endParaRPr>
          </a:p>
          <a:p>
            <a:pPr marL="342900" lvl="1" indent="-342900" eaLnBrk="1" hangingPunct="1">
              <a:buClr>
                <a:schemeClr val="tx2"/>
              </a:buClr>
              <a:buSzPct val="75000"/>
              <a:buFont typeface="Monotype Sorts" pitchFamily="-84" charset="2"/>
              <a:buChar char="o"/>
            </a:pPr>
            <a:r>
              <a:rPr lang="en-US" altLang="en-US" dirty="0">
                <a:latin typeface="Tahoma" panose="020B0604030504040204" pitchFamily="34" charset="0"/>
              </a:rPr>
              <a:t>Q2:  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SELECT   Name, </a:t>
            </a:r>
            <a:r>
              <a:rPr lang="en-US" altLang="en-US" sz="2200" dirty="0">
                <a:latin typeface="Arial Narrow" panose="020B0606020202030204" pitchFamily="34" charset="0"/>
                <a:cs typeface="ＭＳ Ｐゴシック" pitchFamily="40" charset="-128"/>
              </a:rPr>
              <a:t>EXTRACT(YEAR FROM CURRENT_DATE) - 				  EXTRACT(YEAR FROM </a:t>
            </a:r>
            <a:r>
              <a:rPr lang="en-US" altLang="en-US" sz="2200" dirty="0" err="1">
                <a:latin typeface="Arial Narrow" panose="020B0606020202030204" pitchFamily="34" charset="0"/>
                <a:cs typeface="ＭＳ Ｐゴシック" pitchFamily="40" charset="-128"/>
              </a:rPr>
              <a:t>BirthDate</a:t>
            </a:r>
            <a:r>
              <a:rPr lang="en-US" altLang="en-US" sz="2200" dirty="0">
                <a:latin typeface="Arial Narrow" panose="020B0606020202030204" pitchFamily="34" charset="0"/>
                <a:cs typeface="ＭＳ Ｐゴシック" pitchFamily="40" charset="-128"/>
              </a:rPr>
              <a:t>)  </a:t>
            </a:r>
            <a:r>
              <a:rPr lang="en-US" altLang="en-US" sz="2200" dirty="0">
                <a:latin typeface="Arial Narrow" panose="020B0606020202030204" pitchFamily="34" charset="0"/>
              </a:rPr>
              <a:t>AS Age</a:t>
            </a:r>
            <a:endParaRPr lang="en-US" altLang="en-US" sz="22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  FROM      LIBRARIAN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  WHERE </a:t>
            </a:r>
            <a:r>
              <a:rPr lang="en-US" altLang="en-US" sz="2200" dirty="0">
                <a:latin typeface="Arial Narrow" panose="020B0606020202030204" pitchFamily="34" charset="0"/>
              </a:rPr>
              <a:t>EXTRACT(YEAR FROM CURRENT_DATE) – 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			 EXTRACT(YEAR FROM </a:t>
            </a:r>
            <a:r>
              <a:rPr lang="en-US" altLang="en-US" sz="2200" dirty="0" err="1">
                <a:latin typeface="Arial Narrow" panose="020B0606020202030204" pitchFamily="34" charset="0"/>
              </a:rPr>
              <a:t>BirthDate</a:t>
            </a:r>
            <a:r>
              <a:rPr lang="en-US" altLang="en-US" sz="2200" dirty="0">
                <a:latin typeface="Arial Narrow" panose="020B0606020202030204" pitchFamily="34" charset="0"/>
              </a:rPr>
              <a:t>) &gt; 35;</a:t>
            </a:r>
            <a:endParaRPr lang="en-US" altLang="en-US" sz="22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endParaRPr lang="en-US" altLang="en-US" sz="2000" dirty="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</a:pPr>
            <a:endParaRPr lang="en-US" altLang="en-US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5DEA729-E779-4A67-8B31-7DB27A8625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53513" cy="533400"/>
          </a:xfrm>
        </p:spPr>
        <p:txBody>
          <a:bodyPr/>
          <a:lstStyle/>
          <a:p>
            <a:r>
              <a:rPr lang="en-US" altLang="en-US"/>
              <a:t>Grouping of Tuples</a:t>
            </a:r>
          </a:p>
        </p:txBody>
      </p:sp>
      <p:sp>
        <p:nvSpPr>
          <p:cNvPr id="2662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3235533-2499-46F5-AE8C-62BD75BF5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53340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Tuple grouping based on the value of some attributes.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  <a:buClr>
                <a:schemeClr val="tx2"/>
              </a:buClr>
              <a:buFont typeface="Monotype Sorts" pitchFamily="-84" charset="2"/>
              <a:buNone/>
            </a:pPr>
            <a:endParaRPr lang="en-US" altLang="en-US" sz="1200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b="1" i="1"/>
              <a:t>F(B)</a:t>
            </a:r>
            <a:r>
              <a:rPr lang="en-US" altLang="en-US" i="1"/>
              <a:t> </a:t>
            </a:r>
            <a:r>
              <a:rPr lang="en-US" altLang="en-US"/>
              <a:t>= aggregate function on attribute B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i="1">
                <a:solidFill>
                  <a:srgbClr val="043BDE"/>
                </a:solidFill>
              </a:rPr>
              <a:t>A-list</a:t>
            </a:r>
            <a:r>
              <a:rPr lang="en-US" altLang="en-US"/>
              <a:t>: The grouping attributes must appear in the SELECT-clause to be meaningful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i="1">
                <a:solidFill>
                  <a:srgbClr val="FF0000"/>
                </a:solidFill>
              </a:rPr>
              <a:t>Pred</a:t>
            </a:r>
            <a:r>
              <a:rPr lang="en-US" altLang="en-US"/>
              <a:t> = a predicate on the tuples of the individual groups</a:t>
            </a:r>
          </a:p>
        </p:txBody>
      </p:sp>
      <p:sp>
        <p:nvSpPr>
          <p:cNvPr id="28675" name="AutoShape 4">
            <a:extLst>
              <a:ext uri="{FF2B5EF4-FFF2-40B4-BE49-F238E27FC236}">
                <a16:creationId xmlns:a16="http://schemas.microsoft.com/office/drawing/2014/main" id="{C7884236-8E2A-4DC3-862E-AAAFD0478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752600"/>
            <a:ext cx="5715000" cy="27432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endParaRPr lang="en-US" b="1" dirty="0">
              <a:latin typeface="Courier New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ＭＳ Ｐゴシック" charset="0"/>
              </a:rPr>
              <a:t>SELECT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A-list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,   </a:t>
            </a:r>
            <a:r>
              <a:rPr lang="en-US" b="1" i="1" dirty="0">
                <a:latin typeface="Arial" charset="0"/>
                <a:ea typeface="ＭＳ Ｐゴシック" charset="0"/>
                <a:cs typeface="ＭＳ Ｐゴシック" charset="0"/>
              </a:rPr>
              <a:t>F(B)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ＭＳ Ｐゴシック" charset="0"/>
              </a:rPr>
              <a:t>FROM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      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Table1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ＭＳ Ｐゴシック" charset="0"/>
              </a:rPr>
              <a:t>WHERE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      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selection-condition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ＭＳ Ｐゴシック" charset="0"/>
              </a:rPr>
              <a:t>GROUP BY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A-list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endParaRPr lang="en-US" sz="900" dirty="0">
              <a:solidFill>
                <a:schemeClr val="hlink"/>
              </a:solidFill>
              <a:latin typeface="Arial Narrow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ＭＳ Ｐゴシック" charset="0"/>
              </a:rPr>
              <a:t>HAVING   </a:t>
            </a:r>
            <a:r>
              <a:rPr lang="en-US" b="1" i="1" dirty="0" err="1">
                <a:solidFill>
                  <a:srgbClr val="FF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Pred</a:t>
            </a:r>
            <a:endParaRPr lang="en-US" b="1" i="1" dirty="0">
              <a:solidFill>
                <a:srgbClr val="FF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0492826-AD8E-4551-B502-FA4796097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Grouping of Tuples… Example 1</a:t>
            </a:r>
          </a:p>
        </p:txBody>
      </p:sp>
      <p:sp>
        <p:nvSpPr>
          <p:cNvPr id="2867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0702109-8844-4099-B21D-B8C55863A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458200" cy="45720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Example 1:</a:t>
            </a:r>
          </a:p>
          <a:p>
            <a:pPr eaLnBrk="1" hangingPunct="1">
              <a:buClr>
                <a:schemeClr val="tx2"/>
              </a:buClr>
            </a:pPr>
            <a:endParaRPr lang="en-US" altLang="en-US" sz="60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SELECT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 </a:t>
            </a:r>
            <a:r>
              <a:rPr lang="en-US" altLang="en-US" sz="2500" i="1">
                <a:solidFill>
                  <a:srgbClr val="280049"/>
                </a:solidFill>
                <a:latin typeface="Arial Narrow" panose="020B0606020202030204" pitchFamily="34" charset="0"/>
              </a:rPr>
              <a:t>DEPT,  CLASS,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COUNT(*)</a:t>
            </a:r>
            <a:r>
              <a:rPr lang="en-US" altLang="en-US" sz="2500" i="1">
                <a:solidFill>
                  <a:srgbClr val="280049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AS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NoStudents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FROM 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    </a:t>
            </a:r>
            <a:r>
              <a:rPr lang="en-US" altLang="en-US" sz="2500" i="1">
                <a:solidFill>
                  <a:srgbClr val="280049"/>
                </a:solidFill>
                <a:latin typeface="Arial Narrow" panose="020B0606020202030204" pitchFamily="34" charset="0"/>
              </a:rPr>
              <a:t>STUDENT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    </a:t>
            </a:r>
            <a:r>
              <a:rPr lang="en-US" altLang="en-US" sz="2500" i="1">
                <a:solidFill>
                  <a:srgbClr val="280049"/>
                </a:solidFill>
                <a:latin typeface="Arial Narrow" panose="020B0606020202030204" pitchFamily="34" charset="0"/>
              </a:rPr>
              <a:t>QPA   &gt;=  3.5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GROUP  BY  </a:t>
            </a:r>
            <a:r>
              <a:rPr lang="en-US" altLang="en-US" sz="2500" i="1">
                <a:solidFill>
                  <a:srgbClr val="280049"/>
                </a:solidFill>
                <a:latin typeface="Arial Narrow" panose="020B0606020202030204" pitchFamily="34" charset="0"/>
              </a:rPr>
              <a:t>DEPT,  CLASS;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200">
              <a:solidFill>
                <a:schemeClr val="hlink"/>
              </a:solidFill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latin typeface="Tahoma" panose="020B0604030504040204" pitchFamily="34" charset="0"/>
              </a:rPr>
              <a:t> is evaluated first and then the grouping is done.</a:t>
            </a:r>
          </a:p>
          <a:p>
            <a:pPr eaLnBrk="1" hangingPunct="1">
              <a:buClr>
                <a:schemeClr val="tx2"/>
              </a:buClr>
            </a:pPr>
            <a:endParaRPr lang="en-US" altLang="en-US" sz="6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FE653CBE-9CB0-4BD7-A0B9-EBF031008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of Tuples… Example 2</a:t>
            </a:r>
          </a:p>
        </p:txBody>
      </p:sp>
      <p:sp>
        <p:nvSpPr>
          <p:cNvPr id="5120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6E4F360-A5ED-4512-AC9D-C1348EFA8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153400" cy="41148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500">
                <a:solidFill>
                  <a:schemeClr val="hlink"/>
                </a:solidFill>
                <a:latin typeface="Arial Narrow" panose="020B0606020202030204" pitchFamily="34" charset="0"/>
              </a:rPr>
              <a:t>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 sz="2500">
                <a:solidFill>
                  <a:schemeClr val="hlink"/>
                </a:solidFill>
                <a:latin typeface="Arial Narrow" panose="020B0606020202030204" pitchFamily="34" charset="0"/>
              </a:rPr>
              <a:t>          </a:t>
            </a:r>
            <a:r>
              <a:rPr lang="en-US" altLang="en-US" i="1">
                <a:latin typeface="Arial" panose="020B0604020202020204" pitchFamily="34" charset="0"/>
              </a:rPr>
              <a:t>Dept,  Class</a:t>
            </a:r>
            <a:r>
              <a:rPr lang="en-US" altLang="en-US" sz="2500">
                <a:latin typeface="Arial Narrow" panose="020B0606020202030204" pitchFamily="34" charset="0"/>
              </a:rPr>
              <a:t>,  </a:t>
            </a:r>
            <a:r>
              <a:rPr lang="en-US" altLang="en-US" b="1">
                <a:latin typeface="Courier New" panose="02070309020205020404" pitchFamily="49" charset="0"/>
              </a:rPr>
              <a:t>COUNT(*)</a:t>
            </a:r>
            <a:r>
              <a:rPr lang="en-US" altLang="en-US" sz="2500">
                <a:solidFill>
                  <a:schemeClr val="hlink"/>
                </a:solidFill>
                <a:latin typeface="Arial Narrow" panose="020B0606020202030204" pitchFamily="34" charset="0"/>
              </a:rPr>
              <a:t>  </a:t>
            </a:r>
            <a:r>
              <a:rPr lang="en-US" altLang="en-US" b="1">
                <a:latin typeface="Courier New" panose="02070309020205020404" pitchFamily="49" charset="0"/>
              </a:rPr>
              <a:t>AS</a:t>
            </a:r>
            <a:r>
              <a:rPr lang="en-US" altLang="en-US" sz="2500">
                <a:solidFill>
                  <a:schemeClr val="hlink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NoStudents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chemeClr val="hlink"/>
                </a:solidFill>
                <a:latin typeface="Arial Narrow" panose="020B0606020202030204" pitchFamily="34" charset="0"/>
              </a:rPr>
              <a:t>     </a:t>
            </a:r>
            <a:r>
              <a:rPr lang="en-US" altLang="en-US" b="1">
                <a:latin typeface="Courier New" panose="02070309020205020404" pitchFamily="49" charset="0"/>
              </a:rPr>
              <a:t>FROM      </a:t>
            </a:r>
            <a:r>
              <a:rPr lang="en-US" altLang="en-US" i="1">
                <a:latin typeface="Arial" panose="020B0604020202020204" pitchFamily="34" charset="0"/>
              </a:rPr>
              <a:t>STUDENT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WHERE     </a:t>
            </a:r>
            <a:r>
              <a:rPr lang="en-US" altLang="en-US" i="1">
                <a:latin typeface="Arial" panose="020B0604020202020204" pitchFamily="34" charset="0"/>
              </a:rPr>
              <a:t>QPA   &gt;=  3.5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GROUP BY  </a:t>
            </a:r>
            <a:r>
              <a:rPr lang="en-US" altLang="en-US" i="1">
                <a:latin typeface="Arial" panose="020B0604020202020204" pitchFamily="34" charset="0"/>
              </a:rPr>
              <a:t>Dept,  Class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HAVING    COUNT(</a:t>
            </a: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</a:t>
            </a:r>
            <a:r>
              <a:rPr lang="en-US" altLang="en-US" b="1">
                <a:latin typeface="Courier New" panose="02070309020205020404" pitchFamily="49" charset="0"/>
              </a:rPr>
              <a:t>)</a:t>
            </a:r>
            <a:r>
              <a:rPr lang="en-US" altLang="en-US" i="1">
                <a:latin typeface="Arial" panose="020B0604020202020204" pitchFamily="34" charset="0"/>
              </a:rPr>
              <a:t> &gt;=  5;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5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62CBDBA6-2091-4485-A499-C6D809BBC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en-US" altLang="en-US" dirty="0"/>
              <a:t>Sorting the Result</a:t>
            </a:r>
          </a:p>
        </p:txBody>
      </p:sp>
      <p:sp>
        <p:nvSpPr>
          <p:cNvPr id="614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2E9CBFF-E9DD-42FA-AE3A-C3D12DB6BA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2667000"/>
          </a:xfrm>
        </p:spPr>
        <p:txBody>
          <a:bodyPr/>
          <a:lstStyle/>
          <a:p>
            <a:pPr>
              <a:buClr>
                <a:schemeClr val="tx2"/>
              </a:buClr>
              <a:buFont typeface="Monotype Sorts" charset="2"/>
              <a:buChar char="o"/>
              <a:defRPr/>
            </a:pPr>
            <a:r>
              <a:rPr lang="en-US" sz="2500" dirty="0">
                <a:ea typeface="ＭＳ Ｐゴシック" charset="-128"/>
                <a:cs typeface="ＭＳ Ｐゴシック" charset="-128"/>
              </a:rPr>
              <a:t> ORDER  BY </a:t>
            </a:r>
            <a:r>
              <a:rPr lang="en-US" sz="2500" dirty="0">
                <a:latin typeface="Comic Sans MS" charset="0"/>
                <a:ea typeface="ＭＳ Ｐゴシック" charset="-128"/>
                <a:cs typeface="ＭＳ Ｐゴシック" charset="-128"/>
              </a:rPr>
              <a:t>order-list</a:t>
            </a:r>
          </a:p>
          <a:p>
            <a:pPr lvl="1"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2500" dirty="0">
                <a:latin typeface="Comic Sans MS" charset="0"/>
                <a:ea typeface="ＭＳ Ｐゴシック" pitchFamily="37" charset="-128"/>
              </a:rPr>
              <a:t>order-list</a:t>
            </a:r>
            <a:r>
              <a:rPr lang="en-US" sz="2500" dirty="0">
                <a:ea typeface="ＭＳ Ｐゴシック" pitchFamily="37" charset="-128"/>
              </a:rPr>
              <a:t>: list of of &lt;</a:t>
            </a:r>
            <a:r>
              <a:rPr lang="en-US" sz="2500" dirty="0" err="1">
                <a:latin typeface="Arial Narrow" charset="0"/>
                <a:ea typeface="ＭＳ Ｐゴシック" pitchFamily="37" charset="-128"/>
              </a:rPr>
              <a:t>attribute,order</a:t>
            </a:r>
            <a:r>
              <a:rPr lang="en-US" sz="2500" dirty="0">
                <a:ea typeface="ＭＳ Ｐゴシック" pitchFamily="37" charset="-128"/>
              </a:rPr>
              <a:t>&gt; pairs.</a:t>
            </a:r>
          </a:p>
          <a:p>
            <a:pPr lvl="1"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2500" dirty="0">
                <a:latin typeface="Arial Narrow" charset="0"/>
                <a:ea typeface="ＭＳ Ｐゴシック" pitchFamily="37" charset="-128"/>
              </a:rPr>
              <a:t>order</a:t>
            </a:r>
            <a:r>
              <a:rPr lang="en-US" sz="2500" dirty="0">
                <a:ea typeface="ＭＳ Ｐゴシック" pitchFamily="37" charset="-128"/>
              </a:rPr>
              <a:t>: ASC (default), DESC</a:t>
            </a:r>
          </a:p>
          <a:p>
            <a:pPr lvl="1"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2500" dirty="0">
                <a:ea typeface="ＭＳ Ｐゴシック" pitchFamily="37" charset="-128"/>
              </a:rPr>
              <a:t>attribute relative position is allowed: 2 ASC, 1 DESC</a:t>
            </a:r>
          </a:p>
          <a:p>
            <a:pPr lvl="1">
              <a:buClr>
                <a:schemeClr val="tx2"/>
              </a:buClr>
              <a:buFont typeface="Wingdings" charset="2"/>
              <a:buChar char="§"/>
              <a:defRPr/>
            </a:pPr>
            <a:endParaRPr lang="en-US" sz="1200" dirty="0">
              <a:ea typeface="ＭＳ Ｐゴシック" pitchFamily="37" charset="-128"/>
            </a:endParaRPr>
          </a:p>
          <a:p>
            <a:pPr>
              <a:buClr>
                <a:schemeClr val="tx2"/>
              </a:buClr>
              <a:buFont typeface="Monotype Sorts" charset="2"/>
              <a:buChar char="o"/>
              <a:defRPr/>
            </a:pPr>
            <a:r>
              <a:rPr lang="en-US" sz="2900" dirty="0">
                <a:ea typeface="ＭＳ Ｐゴシック" charset="-128"/>
                <a:cs typeface="ＭＳ Ｐゴシック" charset="-128"/>
              </a:rPr>
              <a:t>Q: ?</a:t>
            </a:r>
          </a:p>
          <a:p>
            <a:pPr>
              <a:buClr>
                <a:schemeClr val="tx2"/>
              </a:buClr>
              <a:buFont typeface="Wingdings" charset="2"/>
              <a:buNone/>
              <a:defRPr/>
            </a:pPr>
            <a:r>
              <a:rPr lang="en-US" sz="2900" dirty="0">
                <a:ea typeface="ＭＳ Ｐゴシック" charset="-128"/>
                <a:cs typeface="ＭＳ Ｐゴシック" charset="-128"/>
              </a:rPr>
              <a:t>     </a:t>
            </a:r>
            <a:endParaRPr lang="en-US" b="1" kern="1200" dirty="0">
              <a:latin typeface="Courier New" charset="0"/>
              <a:ea typeface="+mn-ea"/>
              <a:cs typeface="+mn-cs"/>
            </a:endParaRPr>
          </a:p>
        </p:txBody>
      </p:sp>
      <p:sp>
        <p:nvSpPr>
          <p:cNvPr id="34819" name="AutoShape 4">
            <a:extLst>
              <a:ext uri="{FF2B5EF4-FFF2-40B4-BE49-F238E27FC236}">
                <a16:creationId xmlns:a16="http://schemas.microsoft.com/office/drawing/2014/main" id="{E348DC10-FE03-4A4B-ADC6-09E6AF345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114800"/>
            <a:ext cx="7543800" cy="2084388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tIns="18288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Monotype Sorts" pitchFamily="-84" charset="2"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" panose="020B0604020202020204" pitchFamily="34" charset="0"/>
              </a:rPr>
              <a:t>       </a:t>
            </a:r>
            <a:r>
              <a:rPr lang="en-US" altLang="en-US" i="1" dirty="0">
                <a:latin typeface="Arial" panose="020B0604020202020204" pitchFamily="34" charset="0"/>
              </a:rPr>
              <a:t>*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" panose="020B0604020202020204" pitchFamily="34" charset="0"/>
              </a:rPr>
              <a:t>           </a:t>
            </a:r>
            <a:r>
              <a:rPr lang="en-US" altLang="en-US" i="1" dirty="0">
                <a:latin typeface="Arial" panose="020B0604020202020204" pitchFamily="34" charset="0"/>
              </a:rPr>
              <a:t>STUDENT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" panose="020B0604020202020204" pitchFamily="34" charset="0"/>
              </a:rPr>
              <a:t>         </a:t>
            </a:r>
            <a:r>
              <a:rPr lang="en-US" altLang="en-US" i="1" dirty="0">
                <a:latin typeface="Arial" panose="020B0604020202020204" pitchFamily="34" charset="0"/>
              </a:rPr>
              <a:t>QPA &gt;= 3.5</a:t>
            </a:r>
          </a:p>
          <a:p>
            <a:pPr>
              <a:lnSpc>
                <a:spcPct val="90000"/>
              </a:lnSpc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ORDER BY  </a:t>
            </a:r>
            <a:r>
              <a:rPr lang="en-US" altLang="en-US" i="1" dirty="0" err="1">
                <a:latin typeface="Arial" panose="020B0604020202020204" pitchFamily="34" charset="0"/>
              </a:rPr>
              <a:t>LName</a:t>
            </a:r>
            <a:r>
              <a:rPr lang="en-US" altLang="en-US" i="1" dirty="0">
                <a:latin typeface="Arial" panose="020B0604020202020204" pitchFamily="34" charset="0"/>
              </a:rPr>
              <a:t> ASC, FName ASC, MI  DESC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900" dirty="0">
              <a:solidFill>
                <a:schemeClr val="hlink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 build="p"/>
      <p:bldP spid="348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4E8F-354A-4201-8F25-962104F5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piece of paper </a:t>
            </a:r>
          </a:p>
        </p:txBody>
      </p:sp>
      <p:pic>
        <p:nvPicPr>
          <p:cNvPr id="1026" name="Picture 2" descr="Image result for &quot;get a piece of paper&quot; meme">
            <a:extLst>
              <a:ext uri="{FF2B5EF4-FFF2-40B4-BE49-F238E27FC236}">
                <a16:creationId xmlns:a16="http://schemas.microsoft.com/office/drawing/2014/main" id="{75A2C7DC-42B5-4D58-83F0-B741A69E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828800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7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2315-133F-47DD-A117-FF26CAA6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Sorting – Example</a:t>
            </a:r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FA9C983-D847-4370-A8FC-54A155E67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40" y="1143000"/>
            <a:ext cx="7543800" cy="1585948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tIns="18288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Monotype Sorts" pitchFamily="-84" charset="2"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SELECT</a:t>
            </a:r>
            <a:r>
              <a:rPr lang="en-US" altLang="en-US" sz="2000" dirty="0">
                <a:latin typeface="Arial" panose="020B0604020202020204" pitchFamily="34" charset="0"/>
              </a:rPr>
              <a:t>       </a:t>
            </a:r>
            <a:r>
              <a:rPr lang="en-US" altLang="en-US" sz="2000" i="1" dirty="0">
                <a:latin typeface="Arial" panose="020B0604020202020204" pitchFamily="34" charset="0"/>
              </a:rPr>
              <a:t>*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FROM</a:t>
            </a:r>
            <a:r>
              <a:rPr lang="en-US" altLang="en-US" sz="2000" dirty="0">
                <a:latin typeface="Arial" panose="020B0604020202020204" pitchFamily="34" charset="0"/>
              </a:rPr>
              <a:t>           </a:t>
            </a:r>
            <a:r>
              <a:rPr lang="en-US" altLang="en-US" sz="2000" i="1" dirty="0">
                <a:latin typeface="Arial" panose="020B0604020202020204" pitchFamily="34" charset="0"/>
              </a:rPr>
              <a:t>STUDENT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WHERE</a:t>
            </a:r>
            <a:r>
              <a:rPr lang="en-US" altLang="en-US" sz="2000" dirty="0">
                <a:latin typeface="Arial" panose="020B0604020202020204" pitchFamily="34" charset="0"/>
              </a:rPr>
              <a:t>         </a:t>
            </a:r>
            <a:r>
              <a:rPr lang="en-US" altLang="en-US" sz="2000" i="1" dirty="0">
                <a:latin typeface="Arial" panose="020B0604020202020204" pitchFamily="34" charset="0"/>
              </a:rPr>
              <a:t>QPA &gt;= 3.5</a:t>
            </a:r>
          </a:p>
          <a:p>
            <a:pPr>
              <a:lnSpc>
                <a:spcPct val="90000"/>
              </a:lnSpc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ORDER BY  </a:t>
            </a:r>
            <a:r>
              <a:rPr lang="en-US" altLang="en-US" sz="2000" i="1" dirty="0" err="1">
                <a:latin typeface="Arial" panose="020B0604020202020204" pitchFamily="34" charset="0"/>
              </a:rPr>
              <a:t>LName</a:t>
            </a:r>
            <a:r>
              <a:rPr lang="en-US" altLang="en-US" sz="2000" i="1" dirty="0">
                <a:latin typeface="Arial" panose="020B0604020202020204" pitchFamily="34" charset="0"/>
              </a:rPr>
              <a:t> ASC, FName ASC, MI  DESC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hlink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5" name="Group 29">
            <a:extLst>
              <a:ext uri="{FF2B5EF4-FFF2-40B4-BE49-F238E27FC236}">
                <a16:creationId xmlns:a16="http://schemas.microsoft.com/office/drawing/2014/main" id="{33E4A137-F00E-4E04-B1EA-4D1C37A13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35931"/>
              </p:ext>
            </p:extLst>
          </p:nvPr>
        </p:nvGraphicFramePr>
        <p:xfrm>
          <a:off x="228600" y="3671852"/>
          <a:ext cx="4267200" cy="2485332"/>
        </p:xfrm>
        <a:graphic>
          <a:graphicData uri="http://schemas.openxmlformats.org/drawingml/2006/table">
            <a:tbl>
              <a:tblPr/>
              <a:tblGrid>
                <a:gridCol w="718983">
                  <a:extLst>
                    <a:ext uri="{9D8B030D-6E8A-4147-A177-3AD203B41FA5}">
                      <a16:colId xmlns:a16="http://schemas.microsoft.com/office/drawing/2014/main" val="4193010454"/>
                    </a:ext>
                  </a:extLst>
                </a:gridCol>
                <a:gridCol w="1109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26130493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3084909697"/>
                    </a:ext>
                  </a:extLst>
                </a:gridCol>
              </a:tblGrid>
              <a:tr h="414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FName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MI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LName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QPA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Steven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Andrew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3.55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Julia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Andrew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3.65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Thao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Z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3.85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657742"/>
                  </a:ext>
                </a:extLst>
              </a:tr>
              <a:tr h="4142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3.95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8285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266CBD-53F5-4288-8EB5-8989A0E66AD4}"/>
              </a:ext>
            </a:extLst>
          </p:cNvPr>
          <p:cNvSpPr txBox="1"/>
          <p:nvPr/>
        </p:nvSpPr>
        <p:spPr>
          <a:xfrm>
            <a:off x="533400" y="3048000"/>
            <a:ext cx="182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i="1" dirty="0">
                <a:latin typeface="Arial" panose="020B0604020202020204" pitchFamily="34" charset="0"/>
              </a:rPr>
              <a:t>STUDENT</a:t>
            </a:r>
            <a:endParaRPr lang="en-US" dirty="0"/>
          </a:p>
        </p:txBody>
      </p:sp>
      <p:graphicFrame>
        <p:nvGraphicFramePr>
          <p:cNvPr id="8" name="Group 29">
            <a:extLst>
              <a:ext uri="{FF2B5EF4-FFF2-40B4-BE49-F238E27FC236}">
                <a16:creationId xmlns:a16="http://schemas.microsoft.com/office/drawing/2014/main" id="{0BAE139B-9A6E-435B-8DA5-23EBE4451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235019"/>
              </p:ext>
            </p:extLst>
          </p:nvPr>
        </p:nvGraphicFramePr>
        <p:xfrm>
          <a:off x="4703134" y="3671852"/>
          <a:ext cx="4267199" cy="457201"/>
        </p:xfrm>
        <a:graphic>
          <a:graphicData uri="http://schemas.openxmlformats.org/drawingml/2006/table">
            <a:tbl>
              <a:tblPr/>
              <a:tblGrid>
                <a:gridCol w="728454">
                  <a:extLst>
                    <a:ext uri="{9D8B030D-6E8A-4147-A177-3AD203B41FA5}">
                      <a16:colId xmlns:a16="http://schemas.microsoft.com/office/drawing/2014/main" val="4193010454"/>
                    </a:ext>
                  </a:extLst>
                </a:gridCol>
                <a:gridCol w="1052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2212">
                  <a:extLst>
                    <a:ext uri="{9D8B030D-6E8A-4147-A177-3AD203B41FA5}">
                      <a16:colId xmlns:a16="http://schemas.microsoft.com/office/drawing/2014/main" val="26130493"/>
                    </a:ext>
                  </a:extLst>
                </a:gridCol>
                <a:gridCol w="786806">
                  <a:extLst>
                    <a:ext uri="{9D8B030D-6E8A-4147-A177-3AD203B41FA5}">
                      <a16:colId xmlns:a16="http://schemas.microsoft.com/office/drawing/2014/main" val="3386092370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FName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MI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LName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QPA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D29712-6B8C-4743-B956-4E44F560662A}"/>
              </a:ext>
            </a:extLst>
          </p:cNvPr>
          <p:cNvSpPr txBox="1"/>
          <p:nvPr/>
        </p:nvSpPr>
        <p:spPr>
          <a:xfrm>
            <a:off x="5105400" y="3048000"/>
            <a:ext cx="182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i="1" dirty="0">
                <a:latin typeface="Arial" panose="020B0604020202020204" pitchFamily="34" charset="0"/>
              </a:rPr>
              <a:t>RSLT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BB6286-D364-4C35-991E-5F7CE4D0D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751423"/>
              </p:ext>
            </p:extLst>
          </p:nvPr>
        </p:nvGraphicFramePr>
        <p:xfrm>
          <a:off x="4703134" y="4114800"/>
          <a:ext cx="4267199" cy="2057400"/>
        </p:xfrm>
        <a:graphic>
          <a:graphicData uri="http://schemas.openxmlformats.org/drawingml/2006/table">
            <a:tbl>
              <a:tblPr/>
              <a:tblGrid>
                <a:gridCol w="728454">
                  <a:extLst>
                    <a:ext uri="{9D8B030D-6E8A-4147-A177-3AD203B41FA5}">
                      <a16:colId xmlns:a16="http://schemas.microsoft.com/office/drawing/2014/main" val="2346129178"/>
                    </a:ext>
                  </a:extLst>
                </a:gridCol>
                <a:gridCol w="1052802">
                  <a:extLst>
                    <a:ext uri="{9D8B030D-6E8A-4147-A177-3AD203B41FA5}">
                      <a16:colId xmlns:a16="http://schemas.microsoft.com/office/drawing/2014/main" val="747354949"/>
                    </a:ext>
                  </a:extLst>
                </a:gridCol>
                <a:gridCol w="646925">
                  <a:extLst>
                    <a:ext uri="{9D8B030D-6E8A-4147-A177-3AD203B41FA5}">
                      <a16:colId xmlns:a16="http://schemas.microsoft.com/office/drawing/2014/main" val="1626025388"/>
                    </a:ext>
                  </a:extLst>
                </a:gridCol>
                <a:gridCol w="1052212">
                  <a:extLst>
                    <a:ext uri="{9D8B030D-6E8A-4147-A177-3AD203B41FA5}">
                      <a16:colId xmlns:a16="http://schemas.microsoft.com/office/drawing/2014/main" val="1059725318"/>
                    </a:ext>
                  </a:extLst>
                </a:gridCol>
                <a:gridCol w="786806">
                  <a:extLst>
                    <a:ext uri="{9D8B030D-6E8A-4147-A177-3AD203B41FA5}">
                      <a16:colId xmlns:a16="http://schemas.microsoft.com/office/drawing/2014/main" val="471582381"/>
                    </a:ext>
                  </a:extLst>
                </a:gridCol>
              </a:tblGrid>
              <a:tr h="170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Julia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Andrew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3.65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170156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Steven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Andrew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3.55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85042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Thao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Z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861221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3.95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003385"/>
                  </a:ext>
                </a:extLst>
              </a:tr>
              <a:tr h="470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3.85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799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5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2315-133F-47DD-A117-FF26CAA6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Sorting – Example</a:t>
            </a:r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FA9C983-D847-4370-A8FC-54A155E67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40" y="1143000"/>
            <a:ext cx="7543800" cy="1585948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tIns="18288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Monotype Sorts" pitchFamily="-84" charset="2"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SELECT</a:t>
            </a:r>
            <a:r>
              <a:rPr lang="en-US" altLang="en-US" sz="2000" dirty="0">
                <a:latin typeface="Arial" panose="020B0604020202020204" pitchFamily="34" charset="0"/>
              </a:rPr>
              <a:t>       </a:t>
            </a:r>
            <a:r>
              <a:rPr lang="en-US" altLang="en-US" sz="2000" i="1" dirty="0">
                <a:latin typeface="Arial" panose="020B0604020202020204" pitchFamily="34" charset="0"/>
              </a:rPr>
              <a:t>*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FROM</a:t>
            </a:r>
            <a:r>
              <a:rPr lang="en-US" altLang="en-US" sz="2000" dirty="0">
                <a:latin typeface="Arial" panose="020B0604020202020204" pitchFamily="34" charset="0"/>
              </a:rPr>
              <a:t>           </a:t>
            </a:r>
            <a:r>
              <a:rPr lang="en-US" altLang="en-US" sz="2000" i="1" dirty="0">
                <a:latin typeface="Arial" panose="020B0604020202020204" pitchFamily="34" charset="0"/>
              </a:rPr>
              <a:t>STUDENT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WHERE</a:t>
            </a:r>
            <a:r>
              <a:rPr lang="en-US" altLang="en-US" sz="2000" dirty="0">
                <a:latin typeface="Arial" panose="020B0604020202020204" pitchFamily="34" charset="0"/>
              </a:rPr>
              <a:t>         </a:t>
            </a:r>
            <a:r>
              <a:rPr lang="en-US" altLang="en-US" sz="2000" i="1" dirty="0">
                <a:latin typeface="Arial" panose="020B0604020202020204" pitchFamily="34" charset="0"/>
              </a:rPr>
              <a:t>QPA &gt;= 3.5</a:t>
            </a:r>
          </a:p>
          <a:p>
            <a:pPr>
              <a:lnSpc>
                <a:spcPct val="90000"/>
              </a:lnSpc>
              <a:spcAft>
                <a:spcPts val="1600"/>
              </a:spcAft>
              <a:buFont typeface="Wingdings" panose="05000000000000000000" pitchFamily="2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ORDER BY  </a:t>
            </a:r>
            <a:r>
              <a:rPr lang="en-US" altLang="en-US" sz="2000" i="1" dirty="0">
                <a:latin typeface="Arial" panose="020B0604020202020204" pitchFamily="34" charset="0"/>
              </a:rPr>
              <a:t>4 ASC, 2 ASC, 3  DESC</a:t>
            </a:r>
            <a:r>
              <a:rPr lang="en-US" altLang="en-US" sz="2000" b="1" dirty="0"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hlink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5" name="Group 29">
            <a:extLst>
              <a:ext uri="{FF2B5EF4-FFF2-40B4-BE49-F238E27FC236}">
                <a16:creationId xmlns:a16="http://schemas.microsoft.com/office/drawing/2014/main" id="{33E4A137-F00E-4E04-B1EA-4D1C37A13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87628"/>
              </p:ext>
            </p:extLst>
          </p:nvPr>
        </p:nvGraphicFramePr>
        <p:xfrm>
          <a:off x="304800" y="3870288"/>
          <a:ext cx="4267200" cy="1692312"/>
        </p:xfrm>
        <a:graphic>
          <a:graphicData uri="http://schemas.openxmlformats.org/drawingml/2006/table">
            <a:tbl>
              <a:tblPr/>
              <a:tblGrid>
                <a:gridCol w="718983">
                  <a:extLst>
                    <a:ext uri="{9D8B030D-6E8A-4147-A177-3AD203B41FA5}">
                      <a16:colId xmlns:a16="http://schemas.microsoft.com/office/drawing/2014/main" val="4193010454"/>
                    </a:ext>
                  </a:extLst>
                </a:gridCol>
                <a:gridCol w="1109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26130493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3084909697"/>
                    </a:ext>
                  </a:extLst>
                </a:gridCol>
              </a:tblGrid>
              <a:tr h="423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FName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MI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LName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QPA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3.55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3.65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Z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266CBD-53F5-4288-8EB5-8989A0E66AD4}"/>
              </a:ext>
            </a:extLst>
          </p:cNvPr>
          <p:cNvSpPr txBox="1"/>
          <p:nvPr/>
        </p:nvSpPr>
        <p:spPr>
          <a:xfrm>
            <a:off x="609600" y="3246436"/>
            <a:ext cx="182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i="1" dirty="0">
                <a:latin typeface="Arial" panose="020B0604020202020204" pitchFamily="34" charset="0"/>
              </a:rPr>
              <a:t>STUDENT</a:t>
            </a:r>
            <a:endParaRPr lang="en-US" dirty="0"/>
          </a:p>
        </p:txBody>
      </p:sp>
      <p:graphicFrame>
        <p:nvGraphicFramePr>
          <p:cNvPr id="8" name="Group 29">
            <a:extLst>
              <a:ext uri="{FF2B5EF4-FFF2-40B4-BE49-F238E27FC236}">
                <a16:creationId xmlns:a16="http://schemas.microsoft.com/office/drawing/2014/main" id="{0BAE139B-9A6E-435B-8DA5-23EBE4451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30751"/>
              </p:ext>
            </p:extLst>
          </p:nvPr>
        </p:nvGraphicFramePr>
        <p:xfrm>
          <a:off x="4800600" y="3870288"/>
          <a:ext cx="4169734" cy="1692312"/>
        </p:xfrm>
        <a:graphic>
          <a:graphicData uri="http://schemas.openxmlformats.org/drawingml/2006/table">
            <a:tbl>
              <a:tblPr/>
              <a:tblGrid>
                <a:gridCol w="711816">
                  <a:extLst>
                    <a:ext uri="{9D8B030D-6E8A-4147-A177-3AD203B41FA5}">
                      <a16:colId xmlns:a16="http://schemas.microsoft.com/office/drawing/2014/main" val="4193010454"/>
                    </a:ext>
                  </a:extLst>
                </a:gridCol>
                <a:gridCol w="102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179">
                  <a:extLst>
                    <a:ext uri="{9D8B030D-6E8A-4147-A177-3AD203B41FA5}">
                      <a16:colId xmlns:a16="http://schemas.microsoft.com/office/drawing/2014/main" val="26130493"/>
                    </a:ext>
                  </a:extLst>
                </a:gridCol>
                <a:gridCol w="768835">
                  <a:extLst>
                    <a:ext uri="{9D8B030D-6E8A-4147-A177-3AD203B41FA5}">
                      <a16:colId xmlns:a16="http://schemas.microsoft.com/office/drawing/2014/main" val="3386092370"/>
                    </a:ext>
                  </a:extLst>
                </a:gridCol>
              </a:tblGrid>
              <a:tr h="502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FName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MI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LName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QPA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Z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3.55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Winnie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Pooh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3.65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D29712-6B8C-4743-B956-4E44F560662A}"/>
              </a:ext>
            </a:extLst>
          </p:cNvPr>
          <p:cNvSpPr txBox="1"/>
          <p:nvPr/>
        </p:nvSpPr>
        <p:spPr>
          <a:xfrm>
            <a:off x="5105400" y="3246436"/>
            <a:ext cx="182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i="1" dirty="0">
                <a:latin typeface="Arial" panose="020B0604020202020204" pitchFamily="34" charset="0"/>
              </a:rPr>
              <a:t>RSLT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974BC006-F6FF-416F-87B4-3FE4189C4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Manipulating NULL Values</a:t>
            </a:r>
          </a:p>
        </p:txBody>
      </p:sp>
      <p:sp>
        <p:nvSpPr>
          <p:cNvPr id="5529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7C54F1D-2AD2-4C5B-96BA-7953D669C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51816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dirty="0"/>
              <a:t>NULL values must be considered explicitly</a:t>
            </a:r>
          </a:p>
          <a:p>
            <a:pPr lvl="1">
              <a:buClr>
                <a:schemeClr val="tx2"/>
              </a:buClr>
            </a:pPr>
            <a:r>
              <a:rPr lang="en-US" altLang="en-US" dirty="0">
                <a:latin typeface="Comic Sans MS" panose="030F0702030302020204" pitchFamily="66" charset="0"/>
              </a:rPr>
              <a:t>IS NULL</a:t>
            </a:r>
            <a:r>
              <a:rPr lang="en-US" altLang="en-US" dirty="0"/>
              <a:t> and </a:t>
            </a:r>
            <a:r>
              <a:rPr lang="en-US" altLang="en-US" dirty="0">
                <a:latin typeface="Comic Sans MS" panose="030F0702030302020204" pitchFamily="66" charset="0"/>
              </a:rPr>
              <a:t>IS NOT NULL</a:t>
            </a:r>
            <a:endParaRPr lang="en-US" altLang="en-US" dirty="0"/>
          </a:p>
          <a:p>
            <a:pPr>
              <a:buClr>
                <a:schemeClr val="tx2"/>
              </a:buClr>
            </a:pPr>
            <a:r>
              <a:rPr lang="en-US" altLang="en-US" dirty="0"/>
              <a:t>NULL in a condition yields UNKNOWN</a:t>
            </a:r>
          </a:p>
          <a:p>
            <a:pPr>
              <a:buClr>
                <a:schemeClr val="tx2"/>
              </a:buClr>
            </a:pPr>
            <a:endParaRPr lang="en-US" altLang="en-US" sz="900" dirty="0"/>
          </a:p>
          <a:p>
            <a:pPr>
              <a:buClr>
                <a:schemeClr val="tx2"/>
              </a:buClr>
            </a:pPr>
            <a:r>
              <a:rPr lang="en-US" altLang="en-US" dirty="0"/>
              <a:t>SQL provides operators to test for specific conditions</a:t>
            </a:r>
          </a:p>
          <a:p>
            <a:pPr lvl="1">
              <a:buClr>
                <a:schemeClr val="tx2"/>
              </a:buClr>
            </a:pPr>
            <a:r>
              <a:rPr lang="en-US" altLang="en-US" sz="2200" dirty="0">
                <a:latin typeface="Comic Sans MS" panose="030F0702030302020204" pitchFamily="66" charset="0"/>
              </a:rPr>
              <a:t>IS FALSE </a:t>
            </a:r>
            <a:r>
              <a:rPr lang="en-US" altLang="en-US" sz="2200" dirty="0"/>
              <a:t>and</a:t>
            </a:r>
            <a:r>
              <a:rPr lang="en-US" altLang="en-US" sz="2200" dirty="0">
                <a:latin typeface="Comic Sans MS" panose="030F0702030302020204" pitchFamily="66" charset="0"/>
              </a:rPr>
              <a:t> IS NOT FALSE </a:t>
            </a:r>
          </a:p>
          <a:p>
            <a:pPr lvl="1">
              <a:buClr>
                <a:schemeClr val="tx2"/>
              </a:buClr>
            </a:pPr>
            <a:r>
              <a:rPr lang="en-US" altLang="en-US" sz="2200" dirty="0">
                <a:latin typeface="Comic Sans MS" panose="030F0702030302020204" pitchFamily="66" charset="0"/>
              </a:rPr>
              <a:t>IS TRUE </a:t>
            </a:r>
            <a:r>
              <a:rPr lang="en-US" altLang="en-US" sz="2200" dirty="0"/>
              <a:t>and</a:t>
            </a:r>
            <a:r>
              <a:rPr lang="en-US" altLang="en-US" sz="2200" dirty="0">
                <a:latin typeface="Comic Sans MS" panose="030F0702030302020204" pitchFamily="66" charset="0"/>
              </a:rPr>
              <a:t> IS NOT TRUE </a:t>
            </a:r>
          </a:p>
          <a:p>
            <a:pPr lvl="1">
              <a:spcAft>
                <a:spcPts val="600"/>
              </a:spcAft>
              <a:buClr>
                <a:schemeClr val="tx2"/>
              </a:buClr>
            </a:pPr>
            <a:r>
              <a:rPr lang="en-US" altLang="en-US" sz="2200" dirty="0">
                <a:latin typeface="Comic Sans MS" panose="030F0702030302020204" pitchFamily="66" charset="0"/>
              </a:rPr>
              <a:t>IS UNKNOWN </a:t>
            </a:r>
            <a:r>
              <a:rPr lang="en-US" altLang="en-US" sz="2200" dirty="0"/>
              <a:t>and</a:t>
            </a:r>
            <a:r>
              <a:rPr lang="en-US" altLang="en-US" sz="2200" dirty="0">
                <a:latin typeface="Comic Sans MS" panose="030F0702030302020204" pitchFamily="66" charset="0"/>
              </a:rPr>
              <a:t> IS NOT UNKNOWN </a:t>
            </a:r>
            <a:endParaRPr lang="en-US" altLang="en-US" sz="1000" dirty="0">
              <a:latin typeface="Comic Sans MS" panose="030F0702030302020204" pitchFamily="66" charset="0"/>
            </a:endParaRPr>
          </a:p>
          <a:p>
            <a:pPr>
              <a:buClr>
                <a:schemeClr val="tx2"/>
              </a:buClr>
            </a:pPr>
            <a:r>
              <a:rPr lang="en-US" altLang="en-US" dirty="0"/>
              <a:t>Query:  ?</a:t>
            </a:r>
          </a:p>
          <a:p>
            <a:pPr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SELECT SID, Name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FROM STUDENT AS S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WHERE ((</a:t>
            </a:r>
            <a:r>
              <a:rPr lang="en-US" altLang="en-US" dirty="0" err="1">
                <a:latin typeface="Arial Narrow" panose="020B0606020202030204" pitchFamily="34" charset="0"/>
              </a:rPr>
              <a:t>S.Major</a:t>
            </a:r>
            <a:r>
              <a:rPr lang="en-US" altLang="en-US" dirty="0">
                <a:latin typeface="Arial Narrow" panose="020B0606020202030204" pitchFamily="34" charset="0"/>
              </a:rPr>
              <a:t>=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CS’) and (</a:t>
            </a:r>
            <a:r>
              <a:rPr lang="en-US" altLang="ja-JP" dirty="0" err="1">
                <a:latin typeface="Arial Narrow" panose="020B0606020202030204" pitchFamily="34" charset="0"/>
              </a:rPr>
              <a:t>S.Gender</a:t>
            </a:r>
            <a:r>
              <a:rPr lang="en-US" altLang="ja-JP" dirty="0">
                <a:latin typeface="Arial Narrow" panose="020B0606020202030204" pitchFamily="34" charset="0"/>
              </a:rPr>
              <a:t> =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F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)) </a:t>
            </a:r>
            <a:r>
              <a:rPr lang="en-US" altLang="ja-JP" b="1" dirty="0">
                <a:latin typeface="Arial Narrow" panose="020B0606020202030204" pitchFamily="34" charset="0"/>
              </a:rPr>
              <a:t>IS NOT FALSE</a:t>
            </a:r>
            <a:r>
              <a:rPr lang="en-US" altLang="ja-JP" dirty="0">
                <a:latin typeface="Arial Narrow" panose="020B0606020202030204" pitchFamily="34" charset="0"/>
              </a:rPr>
              <a:t>;</a:t>
            </a:r>
            <a:endParaRPr lang="en-US" altLang="en-US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2075000-0C04-4CF0-A1FA-A761FD89D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Truth Tables</a:t>
            </a:r>
          </a:p>
        </p:txBody>
      </p:sp>
      <p:graphicFrame>
        <p:nvGraphicFramePr>
          <p:cNvPr id="203779" name="Group 3">
            <a:extLst>
              <a:ext uri="{FF2B5EF4-FFF2-40B4-BE49-F238E27FC236}">
                <a16:creationId xmlns:a16="http://schemas.microsoft.com/office/drawing/2014/main" id="{5D6ED9AE-41B6-49C1-BAD0-D782EBBD4CB1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1752600"/>
          <a:ext cx="2286000" cy="17526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NOT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58" name="Line 22">
            <a:extLst>
              <a:ext uri="{FF2B5EF4-FFF2-40B4-BE49-F238E27FC236}">
                <a16:creationId xmlns:a16="http://schemas.microsoft.com/office/drawing/2014/main" id="{3C3F2754-C38D-439D-B415-8C05B86C0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1336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203799" name="Group 23">
            <a:extLst>
              <a:ext uri="{FF2B5EF4-FFF2-40B4-BE49-F238E27FC236}">
                <a16:creationId xmlns:a16="http://schemas.microsoft.com/office/drawing/2014/main" id="{FD3EAD65-6F28-47A7-8C12-94FC685B7757}"/>
              </a:ext>
            </a:extLst>
          </p:cNvPr>
          <p:cNvGraphicFramePr>
            <a:graphicFrameLocks noGrp="1"/>
          </p:cNvGraphicFramePr>
          <p:nvPr/>
        </p:nvGraphicFramePr>
        <p:xfrm>
          <a:off x="3962400" y="1778000"/>
          <a:ext cx="3886200" cy="1727200"/>
        </p:xfrm>
        <a:graphic>
          <a:graphicData uri="http://schemas.openxmlformats.org/drawingml/2006/table">
            <a:tbl>
              <a:tblPr/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78" name="Line 50">
            <a:extLst>
              <a:ext uri="{FF2B5EF4-FFF2-40B4-BE49-F238E27FC236}">
                <a16:creationId xmlns:a16="http://schemas.microsoft.com/office/drawing/2014/main" id="{DDE4EE2E-3EDA-4B25-965F-F095600FD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209800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203827" name="Group 51">
            <a:extLst>
              <a:ext uri="{FF2B5EF4-FFF2-40B4-BE49-F238E27FC236}">
                <a16:creationId xmlns:a16="http://schemas.microsoft.com/office/drawing/2014/main" id="{6087B82A-5D09-4AD5-966B-9861D2B58799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4140200"/>
          <a:ext cx="3886200" cy="1727200"/>
        </p:xfrm>
        <a:graphic>
          <a:graphicData uri="http://schemas.openxmlformats.org/drawingml/2006/table">
            <a:tbl>
              <a:tblPr/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AND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TRUE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UNK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ahoma" charset="0"/>
                        </a:rPr>
                        <a:t>FALSE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98" name="Line 78">
            <a:extLst>
              <a:ext uri="{FF2B5EF4-FFF2-40B4-BE49-F238E27FC236}">
                <a16:creationId xmlns:a16="http://schemas.microsoft.com/office/drawing/2014/main" id="{CA3E0559-2D90-4580-83E8-4CE90FD82D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572000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4">
            <a:extLst>
              <a:ext uri="{FF2B5EF4-FFF2-40B4-BE49-F238E27FC236}">
                <a16:creationId xmlns:a16="http://schemas.microsoft.com/office/drawing/2014/main" id="{B138636E-7F33-411A-824E-97AE09D9F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362200"/>
            <a:ext cx="6781800" cy="2667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8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BAA91513-5127-45B9-A10F-4CE43965A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latin typeface="Arial" panose="020B0604020202020204" pitchFamily="34" charset="0"/>
              </a:rPr>
              <a:t>Database Management System (DBMS)</a:t>
            </a:r>
          </a:p>
        </p:txBody>
      </p:sp>
      <p:sp>
        <p:nvSpPr>
          <p:cNvPr id="243716" name="AutoShape 4">
            <a:extLst>
              <a:ext uri="{FF2B5EF4-FFF2-40B4-BE49-F238E27FC236}">
                <a16:creationId xmlns:a16="http://schemas.microsoft.com/office/drawing/2014/main" id="{674F7A2E-7A10-4AAF-A2A5-23661659A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181600"/>
            <a:ext cx="5029200" cy="8382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/>
          </a:p>
        </p:txBody>
      </p:sp>
      <p:sp>
        <p:nvSpPr>
          <p:cNvPr id="243719" name="AutoShape 7">
            <a:extLst>
              <a:ext uri="{FF2B5EF4-FFF2-40B4-BE49-F238E27FC236}">
                <a16:creationId xmlns:a16="http://schemas.microsoft.com/office/drawing/2014/main" id="{AFF7BFF1-1507-4E0F-80EF-2EA6F1C09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Interactive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SQL</a:t>
            </a:r>
          </a:p>
        </p:txBody>
      </p:sp>
      <p:sp>
        <p:nvSpPr>
          <p:cNvPr id="243721" name="Rectangle 9">
            <a:extLst>
              <a:ext uri="{FF2B5EF4-FFF2-40B4-BE49-F238E27FC236}">
                <a16:creationId xmlns:a16="http://schemas.microsoft.com/office/drawing/2014/main" id="{C9BF81AB-22F0-461D-A2AE-0E99FF264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438400"/>
            <a:ext cx="3505200" cy="762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Query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Evaluation Engine</a:t>
            </a:r>
          </a:p>
        </p:txBody>
      </p:sp>
      <p:sp>
        <p:nvSpPr>
          <p:cNvPr id="243722" name="Rectangle 10">
            <a:extLst>
              <a:ext uri="{FF2B5EF4-FFF2-40B4-BE49-F238E27FC236}">
                <a16:creationId xmlns:a16="http://schemas.microsoft.com/office/drawing/2014/main" id="{D2B0DD38-F75E-4336-BD01-57802A036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4290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Files and Access Methods</a:t>
            </a:r>
          </a:p>
        </p:txBody>
      </p:sp>
      <p:sp>
        <p:nvSpPr>
          <p:cNvPr id="243723" name="Rectangle 11">
            <a:extLst>
              <a:ext uri="{FF2B5EF4-FFF2-40B4-BE49-F238E27FC236}">
                <a16:creationId xmlns:a16="http://schemas.microsoft.com/office/drawing/2014/main" id="{305D7962-C456-4218-B01F-C5DB5A532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9624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Buffer Manager</a:t>
            </a:r>
          </a:p>
        </p:txBody>
      </p:sp>
      <p:sp>
        <p:nvSpPr>
          <p:cNvPr id="243724" name="Rectangle 12">
            <a:extLst>
              <a:ext uri="{FF2B5EF4-FFF2-40B4-BE49-F238E27FC236}">
                <a16:creationId xmlns:a16="http://schemas.microsoft.com/office/drawing/2014/main" id="{6F1A4350-5444-4089-BD65-7C0F89133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4958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Disk Space Manager</a:t>
            </a:r>
          </a:p>
        </p:txBody>
      </p:sp>
      <p:sp>
        <p:nvSpPr>
          <p:cNvPr id="243725" name="Rectangle 13">
            <a:extLst>
              <a:ext uri="{FF2B5EF4-FFF2-40B4-BE49-F238E27FC236}">
                <a16:creationId xmlns:a16="http://schemas.microsoft.com/office/drawing/2014/main" id="{C5B2A8D3-3870-47C1-8E21-7278AD1D8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3429000"/>
            <a:ext cx="1371600" cy="1371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Concurrency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Control</a:t>
            </a:r>
          </a:p>
        </p:txBody>
      </p:sp>
      <p:sp>
        <p:nvSpPr>
          <p:cNvPr id="243726" name="Rectangle 14">
            <a:extLst>
              <a:ext uri="{FF2B5EF4-FFF2-40B4-BE49-F238E27FC236}">
                <a16:creationId xmlns:a16="http://schemas.microsoft.com/office/drawing/2014/main" id="{CEA101DE-4B9E-4176-8A65-DC730587E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3429000"/>
            <a:ext cx="1371600" cy="1371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Recovery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Manager</a:t>
            </a:r>
          </a:p>
        </p:txBody>
      </p:sp>
      <p:sp>
        <p:nvSpPr>
          <p:cNvPr id="7180" name="Text Box 15">
            <a:extLst>
              <a:ext uri="{FF2B5EF4-FFF2-40B4-BE49-F238E27FC236}">
                <a16:creationId xmlns:a16="http://schemas.microsoft.com/office/drawing/2014/main" id="{5AC7A0B7-F1B6-4F3C-A185-177EC9899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54650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Indexes</a:t>
            </a:r>
          </a:p>
        </p:txBody>
      </p:sp>
      <p:sp>
        <p:nvSpPr>
          <p:cNvPr id="7181" name="Text Box 18">
            <a:extLst>
              <a:ext uri="{FF2B5EF4-FFF2-40B4-BE49-F238E27FC236}">
                <a16:creationId xmlns:a16="http://schemas.microsoft.com/office/drawing/2014/main" id="{595B17BC-43B9-47B5-B0D4-6A917F4C5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454650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Data</a:t>
            </a:r>
          </a:p>
        </p:txBody>
      </p:sp>
      <p:sp>
        <p:nvSpPr>
          <p:cNvPr id="7182" name="Text Box 19">
            <a:extLst>
              <a:ext uri="{FF2B5EF4-FFF2-40B4-BE49-F238E27FC236}">
                <a16:creationId xmlns:a16="http://schemas.microsoft.com/office/drawing/2014/main" id="{20D31937-54CF-4173-AAC1-404BF78DF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54650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 Catalog</a:t>
            </a:r>
          </a:p>
        </p:txBody>
      </p:sp>
      <p:sp>
        <p:nvSpPr>
          <p:cNvPr id="7183" name="Text Box 20">
            <a:extLst>
              <a:ext uri="{FF2B5EF4-FFF2-40B4-BE49-F238E27FC236}">
                <a16:creationId xmlns:a16="http://schemas.microsoft.com/office/drawing/2014/main" id="{AFC9BB4E-C1B8-4F33-84A7-B3F07DEDB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1995488"/>
            <a:ext cx="24003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400">
                <a:latin typeface="Comic Sans MS" panose="030F0702030302020204" pitchFamily="66" charset="0"/>
              </a:rPr>
              <a:t>SQL Commands</a:t>
            </a:r>
          </a:p>
        </p:txBody>
      </p:sp>
      <p:cxnSp>
        <p:nvCxnSpPr>
          <p:cNvPr id="7184" name="AutoShape 37">
            <a:extLst>
              <a:ext uri="{FF2B5EF4-FFF2-40B4-BE49-F238E27FC236}">
                <a16:creationId xmlns:a16="http://schemas.microsoft.com/office/drawing/2014/main" id="{DBCC9924-F892-4848-BEF7-9D965E04616D}"/>
              </a:ext>
            </a:extLst>
          </p:cNvPr>
          <p:cNvCxnSpPr>
            <a:cxnSpLocks noChangeShapeType="1"/>
            <a:endCxn id="7183" idx="1"/>
          </p:cNvCxnSpPr>
          <p:nvPr/>
        </p:nvCxnSpPr>
        <p:spPr bwMode="auto">
          <a:xfrm>
            <a:off x="2705100" y="1828800"/>
            <a:ext cx="685800" cy="3111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5" name="AutoShape 39">
            <a:extLst>
              <a:ext uri="{FF2B5EF4-FFF2-40B4-BE49-F238E27FC236}">
                <a16:creationId xmlns:a16="http://schemas.microsoft.com/office/drawing/2014/main" id="{B8B863DC-72E7-4DD4-8AE1-373CB88235C0}"/>
              </a:ext>
            </a:extLst>
          </p:cNvPr>
          <p:cNvCxnSpPr>
            <a:cxnSpLocks noChangeShapeType="1"/>
            <a:stCxn id="243719" idx="2"/>
            <a:endCxn id="7183" idx="3"/>
          </p:cNvCxnSpPr>
          <p:nvPr/>
        </p:nvCxnSpPr>
        <p:spPr bwMode="auto">
          <a:xfrm flipH="1">
            <a:off x="5791200" y="1828800"/>
            <a:ext cx="838200" cy="31115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6" name="Line 40">
            <a:extLst>
              <a:ext uri="{FF2B5EF4-FFF2-40B4-BE49-F238E27FC236}">
                <a16:creationId xmlns:a16="http://schemas.microsoft.com/office/drawing/2014/main" id="{754827B7-02B8-4633-8514-5B971FEE4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100" y="1905000"/>
            <a:ext cx="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187" name="AutoShape 41">
            <a:extLst>
              <a:ext uri="{FF2B5EF4-FFF2-40B4-BE49-F238E27FC236}">
                <a16:creationId xmlns:a16="http://schemas.microsoft.com/office/drawing/2014/main" id="{8474DF42-FA7C-446A-8B1E-74B112301F53}"/>
              </a:ext>
            </a:extLst>
          </p:cNvPr>
          <p:cNvCxnSpPr>
            <a:cxnSpLocks noChangeShapeType="1"/>
            <a:stCxn id="243721" idx="2"/>
            <a:endCxn id="243722" idx="0"/>
          </p:cNvCxnSpPr>
          <p:nvPr/>
        </p:nvCxnSpPr>
        <p:spPr bwMode="auto">
          <a:xfrm rot="5400000">
            <a:off x="4495801" y="33147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8" name="Line 42">
            <a:extLst>
              <a:ext uri="{FF2B5EF4-FFF2-40B4-BE49-F238E27FC236}">
                <a16:creationId xmlns:a16="http://schemas.microsoft.com/office/drawing/2014/main" id="{7FAA5614-82B9-4EEE-AD80-2295F5762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Line 43">
            <a:extLst>
              <a:ext uri="{FF2B5EF4-FFF2-40B4-BE49-F238E27FC236}">
                <a16:creationId xmlns:a16="http://schemas.microsoft.com/office/drawing/2014/main" id="{C5C92799-83AE-4DC4-9710-495A4AC30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Line 44">
            <a:extLst>
              <a:ext uri="{FF2B5EF4-FFF2-40B4-BE49-F238E27FC236}">
                <a16:creationId xmlns:a16="http://schemas.microsoft.com/office/drawing/2014/main" id="{30DAEB5E-78D5-4D60-B24B-2C94DEA1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Line 45">
            <a:extLst>
              <a:ext uri="{FF2B5EF4-FFF2-40B4-BE49-F238E27FC236}">
                <a16:creationId xmlns:a16="http://schemas.microsoft.com/office/drawing/2014/main" id="{23FA7F06-8CF5-4AF7-AAC8-B354F3FE3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Line 46">
            <a:extLst>
              <a:ext uri="{FF2B5EF4-FFF2-40B4-BE49-F238E27FC236}">
                <a16:creationId xmlns:a16="http://schemas.microsoft.com/office/drawing/2014/main" id="{102F342D-14A5-4A2C-B4AA-03AEB327D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Line 47">
            <a:extLst>
              <a:ext uri="{FF2B5EF4-FFF2-40B4-BE49-F238E27FC236}">
                <a16:creationId xmlns:a16="http://schemas.microsoft.com/office/drawing/2014/main" id="{634F5AD4-159A-4266-B0C9-B1EF10071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194" name="AutoShape 48">
            <a:extLst>
              <a:ext uri="{FF2B5EF4-FFF2-40B4-BE49-F238E27FC236}">
                <a16:creationId xmlns:a16="http://schemas.microsoft.com/office/drawing/2014/main" id="{9043019D-348E-44B3-8BA3-3C295FE2F989}"/>
              </a:ext>
            </a:extLst>
          </p:cNvPr>
          <p:cNvCxnSpPr>
            <a:cxnSpLocks noChangeShapeType="1"/>
            <a:stCxn id="243722" idx="2"/>
            <a:endCxn id="243723" idx="0"/>
          </p:cNvCxnSpPr>
          <p:nvPr/>
        </p:nvCxnSpPr>
        <p:spPr bwMode="auto">
          <a:xfrm>
            <a:off x="4610100" y="3810000"/>
            <a:ext cx="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5" name="AutoShape 49">
            <a:extLst>
              <a:ext uri="{FF2B5EF4-FFF2-40B4-BE49-F238E27FC236}">
                <a16:creationId xmlns:a16="http://schemas.microsoft.com/office/drawing/2014/main" id="{857E9053-16DD-4450-9099-83E17D2C6341}"/>
              </a:ext>
            </a:extLst>
          </p:cNvPr>
          <p:cNvCxnSpPr>
            <a:cxnSpLocks noChangeShapeType="1"/>
            <a:stCxn id="243723" idx="2"/>
            <a:endCxn id="243724" idx="0"/>
          </p:cNvCxnSpPr>
          <p:nvPr/>
        </p:nvCxnSpPr>
        <p:spPr bwMode="auto">
          <a:xfrm>
            <a:off x="4610100" y="4343400"/>
            <a:ext cx="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utoShape 7">
            <a:extLst>
              <a:ext uri="{FF2B5EF4-FFF2-40B4-BE49-F238E27FC236}">
                <a16:creationId xmlns:a16="http://schemas.microsoft.com/office/drawing/2014/main" id="{08B7C00B-93F5-4AC9-B6ED-150ADD853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Embedded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SQL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C0C5DB6A-1B6A-4952-A102-F2EECFAAC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Web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Forms</a:t>
            </a:r>
          </a:p>
        </p:txBody>
      </p:sp>
      <p:sp>
        <p:nvSpPr>
          <p:cNvPr id="7198" name="Line 25">
            <a:extLst>
              <a:ext uri="{FF2B5EF4-FFF2-40B4-BE49-F238E27FC236}">
                <a16:creationId xmlns:a16="http://schemas.microsoft.com/office/drawing/2014/main" id="{3E4A75DC-FC5E-4FF5-BE3F-F53F04760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043113"/>
            <a:ext cx="769620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26">
            <a:extLst>
              <a:ext uri="{FF2B5EF4-FFF2-40B4-BE49-F238E27FC236}">
                <a16:creationId xmlns:a16="http://schemas.microsoft.com/office/drawing/2014/main" id="{B8191B93-E605-4A14-BB04-3D308679AF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105400"/>
            <a:ext cx="769620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EB15A585-15A7-4732-A05B-A7CA8508E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71600"/>
            <a:ext cx="1752600" cy="3746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</a:rPr>
              <a:t>Applications</a:t>
            </a:r>
          </a:p>
        </p:txBody>
      </p:sp>
      <p:sp>
        <p:nvSpPr>
          <p:cNvPr id="41" name="Text Box 28">
            <a:extLst>
              <a:ext uri="{FF2B5EF4-FFF2-40B4-BE49-F238E27FC236}">
                <a16:creationId xmlns:a16="http://schemas.microsoft.com/office/drawing/2014/main" id="{A0EF6E0D-08F2-4859-B476-637365CC2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176463"/>
            <a:ext cx="990600" cy="3746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</a:rPr>
              <a:t>DBMS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BC5ECB85-9399-44F2-A5CD-CC0434421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453063"/>
            <a:ext cx="1447800" cy="3746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</a:rPr>
              <a:t>Database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9DBA736-7D43-4753-9C94-A10CCD44A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733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4">
            <a:extLst>
              <a:ext uri="{FF2B5EF4-FFF2-40B4-BE49-F238E27FC236}">
                <a16:creationId xmlns:a16="http://schemas.microsoft.com/office/drawing/2014/main" id="{A6188E13-C2E1-4525-88D7-F107A2F26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95600"/>
            <a:ext cx="6553200" cy="28194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endParaRPr lang="en-US" altLang="en-US" i="1">
              <a:latin typeface="Arial" panose="020B0604020202020204" pitchFamily="34" charset="0"/>
            </a:endParaRPr>
          </a:p>
        </p:txBody>
      </p:sp>
      <p:sp>
        <p:nvSpPr>
          <p:cNvPr id="5939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C15ADEC-3E59-45CA-8374-C14AB4B46A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43000"/>
            <a:ext cx="8839200" cy="5181600"/>
          </a:xfrm>
        </p:spPr>
        <p:txBody>
          <a:bodyPr/>
          <a:lstStyle/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altLang="en-US" sz="2600" dirty="0">
                <a:latin typeface="Tahoma" panose="020B0604030504040204" pitchFamily="34" charset="0"/>
              </a:rPr>
              <a:t> Implements if-then-else functionality</a:t>
            </a:r>
          </a:p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altLang="en-US" sz="2600" dirty="0">
                <a:latin typeface="Tahoma" panose="020B0604030504040204" pitchFamily="34" charset="0"/>
              </a:rPr>
              <a:t> Easy way to handle NULLs</a:t>
            </a:r>
          </a:p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altLang="en-US" sz="2600" dirty="0">
                <a:latin typeface="Tahoma" panose="020B0604030504040204" pitchFamily="34" charset="0"/>
              </a:rPr>
              <a:t> Simple expression on equality does not work for NULLs:</a:t>
            </a:r>
            <a:endParaRPr lang="en-US" altLang="en-US" sz="800" dirty="0">
              <a:latin typeface="Tahoma" panose="020B0604030504040204" pitchFamily="34" charset="0"/>
            </a:endParaRPr>
          </a:p>
          <a:p>
            <a:pPr lvl="1">
              <a:lnSpc>
                <a:spcPct val="120000"/>
              </a:lnSpc>
              <a:buClr>
                <a:schemeClr val="tx2"/>
              </a:buClr>
              <a:buNone/>
            </a:pPr>
            <a:r>
              <a:rPr lang="en-US" altLang="en-US" dirty="0">
                <a:latin typeface="Tahoma" panose="020B0604030504040204" pitchFamily="34" charset="0"/>
              </a:rPr>
              <a:t>      </a:t>
            </a:r>
            <a:r>
              <a:rPr lang="en-US" altLang="en-US" sz="2200" b="1" dirty="0">
                <a:latin typeface="Courier New" panose="02070309020205020404" pitchFamily="49" charset="0"/>
              </a:rPr>
              <a:t>SELECT</a:t>
            </a:r>
            <a:r>
              <a:rPr lang="en-US" altLang="en-US" sz="2200" dirty="0">
                <a:latin typeface="Arial Narrow" panose="020B0606020202030204" pitchFamily="34" charset="0"/>
              </a:rPr>
              <a:t>  SID,  </a:t>
            </a:r>
            <a:r>
              <a:rPr lang="en-US" altLang="en-US" sz="2200" b="1" dirty="0">
                <a:latin typeface="Courier New" panose="02070309020205020404" pitchFamily="49" charset="0"/>
              </a:rPr>
              <a:t>CASE</a:t>
            </a:r>
            <a:r>
              <a:rPr lang="en-US" altLang="en-US" sz="2200" dirty="0">
                <a:latin typeface="Arial Narrow" panose="020B0606020202030204" pitchFamily="34" charset="0"/>
              </a:rPr>
              <a:t>  Major</a:t>
            </a:r>
          </a:p>
          <a:p>
            <a:pPr lvl="1">
              <a:buClr>
                <a:schemeClr val="tx2"/>
              </a:buClr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                     </a:t>
            </a:r>
            <a:r>
              <a:rPr lang="en-US" altLang="en-US" sz="2200" b="1" dirty="0">
                <a:solidFill>
                  <a:srgbClr val="FF0000"/>
                </a:solidFill>
                <a:latin typeface="Courier New" panose="02070309020205020404" pitchFamily="49" charset="0"/>
              </a:rPr>
              <a:t>WHEN</a:t>
            </a:r>
            <a:r>
              <a:rPr lang="en-US" altLang="en-US" sz="2200" dirty="0">
                <a:solidFill>
                  <a:srgbClr val="FF0000"/>
                </a:solidFill>
                <a:latin typeface="Arial Narrow" panose="020B0606020202030204" pitchFamily="34" charset="0"/>
              </a:rPr>
              <a:t> NULL </a:t>
            </a:r>
            <a:r>
              <a:rPr lang="en-US" altLang="en-US" sz="2200" b="1" dirty="0">
                <a:solidFill>
                  <a:srgbClr val="FF0000"/>
                </a:solidFill>
                <a:latin typeface="Courier New" panose="02070309020205020404" pitchFamily="49" charset="0"/>
              </a:rPr>
              <a:t>THEN</a:t>
            </a:r>
            <a:r>
              <a:rPr lang="en-US" altLang="en-US" sz="2200" dirty="0">
                <a:solidFill>
                  <a:srgbClr val="FF0000"/>
                </a:solidFill>
                <a:latin typeface="Arial Narrow" panose="020B0606020202030204" pitchFamily="34" charset="0"/>
              </a:rPr>
              <a:t>  </a:t>
            </a:r>
            <a:r>
              <a:rPr lang="ja-JP" altLang="en-US" sz="2200" dirty="0">
                <a:solidFill>
                  <a:srgbClr val="FF0000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FF0000"/>
                </a:solidFill>
                <a:latin typeface="Arial Narrow" panose="020B0606020202030204" pitchFamily="34" charset="0"/>
              </a:rPr>
              <a:t>undecided</a:t>
            </a:r>
            <a:r>
              <a:rPr lang="ja-JP" altLang="en-US" sz="2200" dirty="0">
                <a:solidFill>
                  <a:srgbClr val="FF0000"/>
                </a:solidFill>
                <a:latin typeface="Arial Narrow" panose="020B0606020202030204" pitchFamily="34" charset="0"/>
              </a:rPr>
              <a:t>’</a:t>
            </a:r>
            <a:endParaRPr lang="en-US" altLang="ja-JP" sz="2200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1">
              <a:buClr>
                <a:schemeClr val="tx2"/>
              </a:buClr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             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WHEN</a:t>
            </a:r>
            <a:r>
              <a:rPr lang="en-US" altLang="en-US" sz="2200" dirty="0">
                <a:latin typeface="Arial Narrow" panose="020B0606020202030204" pitchFamily="34" charset="0"/>
              </a:rPr>
              <a:t> </a:t>
            </a:r>
            <a:r>
              <a:rPr lang="ja-JP" altLang="en-US" sz="2200" dirty="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CS</a:t>
            </a:r>
            <a:r>
              <a:rPr lang="ja-JP" altLang="en-US" sz="2200" dirty="0">
                <a:latin typeface="Arial Narrow" panose="020B0606020202030204" pitchFamily="34" charset="0"/>
              </a:rPr>
              <a:t>’</a:t>
            </a:r>
            <a:r>
              <a:rPr lang="en-US" altLang="ja-JP" sz="2200" dirty="0">
                <a:latin typeface="Arial Narrow" panose="020B0606020202030204" pitchFamily="34" charset="0"/>
              </a:rPr>
              <a:t> </a:t>
            </a:r>
            <a:r>
              <a:rPr lang="en-US" altLang="ja-JP" sz="2200" b="1" dirty="0">
                <a:latin typeface="Courier New" panose="02070309020205020404" pitchFamily="49" charset="0"/>
              </a:rPr>
              <a:t>THEN</a:t>
            </a:r>
            <a:r>
              <a:rPr lang="en-US" altLang="ja-JP" sz="2200" dirty="0">
                <a:latin typeface="Arial Narrow" panose="020B0606020202030204" pitchFamily="34" charset="0"/>
              </a:rPr>
              <a:t> </a:t>
            </a:r>
            <a:r>
              <a:rPr lang="ja-JP" altLang="en-US" sz="2200" dirty="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good choice</a:t>
            </a:r>
            <a:r>
              <a:rPr lang="ja-JP" altLang="en-US" sz="2200" dirty="0">
                <a:latin typeface="Arial Narrow" panose="020B0606020202030204" pitchFamily="34" charset="0"/>
              </a:rPr>
              <a:t>’</a:t>
            </a:r>
            <a:endParaRPr lang="en-US" altLang="ja-JP" sz="2200" dirty="0">
              <a:latin typeface="Arial Narrow" panose="020B0606020202030204" pitchFamily="34" charset="0"/>
            </a:endParaRPr>
          </a:p>
          <a:p>
            <a:pPr lvl="1">
              <a:buClr>
                <a:schemeClr val="tx2"/>
              </a:buClr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             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ELSE</a:t>
            </a:r>
            <a:r>
              <a:rPr lang="en-US" altLang="en-US" sz="2200" dirty="0">
                <a:latin typeface="Arial Narrow" panose="020B0606020202030204" pitchFamily="34" charset="0"/>
              </a:rPr>
              <a:t> </a:t>
            </a:r>
            <a:r>
              <a:rPr lang="ja-JP" altLang="en-US" sz="2200" dirty="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recruit</a:t>
            </a:r>
            <a:r>
              <a:rPr lang="ja-JP" altLang="en-US" sz="2200" dirty="0">
                <a:latin typeface="Arial Narrow" panose="020B0606020202030204" pitchFamily="34" charset="0"/>
              </a:rPr>
              <a:t>’</a:t>
            </a:r>
            <a:endParaRPr lang="en-US" altLang="ja-JP" sz="2200" dirty="0">
              <a:latin typeface="Arial Narrow" panose="020B0606020202030204" pitchFamily="34" charset="0"/>
            </a:endParaRPr>
          </a:p>
          <a:p>
            <a:pPr lvl="1">
              <a:buClr>
                <a:schemeClr val="tx2"/>
              </a:buClr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             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END AS </a:t>
            </a:r>
            <a:r>
              <a:rPr lang="en-US" altLang="en-US" sz="2200" dirty="0">
                <a:latin typeface="Arial Narrow" panose="020B0606020202030204" pitchFamily="34" charset="0"/>
              </a:rPr>
              <a:t>Strategy</a:t>
            </a:r>
          </a:p>
          <a:p>
            <a:pPr lvl="1">
              <a:buClr>
                <a:schemeClr val="tx2"/>
              </a:buClr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FROM</a:t>
            </a:r>
            <a:r>
              <a:rPr lang="en-US" altLang="en-US" sz="2200" dirty="0">
                <a:latin typeface="Arial Narrow" panose="020B0606020202030204" pitchFamily="34" charset="0"/>
              </a:rPr>
              <a:t>    STUDENT</a:t>
            </a:r>
          </a:p>
          <a:p>
            <a:pPr lvl="1">
              <a:buClr>
                <a:schemeClr val="tx2"/>
              </a:buClr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WHERE</a:t>
            </a:r>
            <a:r>
              <a:rPr lang="en-US" altLang="en-US" sz="2200" dirty="0">
                <a:latin typeface="Arial Narrow" panose="020B0606020202030204" pitchFamily="34" charset="0"/>
              </a:rPr>
              <a:t> CLASS = </a:t>
            </a:r>
            <a:r>
              <a:rPr lang="ja-JP" altLang="en-US" sz="2200" dirty="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Sophomore</a:t>
            </a:r>
            <a:r>
              <a:rPr lang="ja-JP" altLang="en-US" sz="2200" dirty="0">
                <a:latin typeface="Arial Narrow" panose="020B0606020202030204" pitchFamily="34" charset="0"/>
              </a:rPr>
              <a:t>’</a:t>
            </a:r>
            <a:r>
              <a:rPr lang="en-US" altLang="ja-JP" sz="2200" dirty="0">
                <a:latin typeface="Arial Narrow" panose="020B0606020202030204" pitchFamily="34" charset="0"/>
              </a:rPr>
              <a:t>;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ELSE is Optional; all SIDs with unmatched Major are shown</a:t>
            </a:r>
          </a:p>
        </p:txBody>
      </p:sp>
      <p:sp>
        <p:nvSpPr>
          <p:cNvPr id="59396" name="Title 1">
            <a:extLst>
              <a:ext uri="{FF2B5EF4-FFF2-40B4-BE49-F238E27FC236}">
                <a16:creationId xmlns:a16="http://schemas.microsoft.com/office/drawing/2014/main" id="{D8B0189F-5C8D-49E1-AE92-1C879F522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CASE Statement &amp; NULL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4">
            <a:extLst>
              <a:ext uri="{FF2B5EF4-FFF2-40B4-BE49-F238E27FC236}">
                <a16:creationId xmlns:a16="http://schemas.microsoft.com/office/drawing/2014/main" id="{A6188E13-C2E1-4525-88D7-F107A2F26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95600"/>
            <a:ext cx="6934200" cy="30480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endParaRPr lang="en-US" altLang="en-US" i="1">
              <a:latin typeface="Arial" panose="020B0604020202020204" pitchFamily="34" charset="0"/>
            </a:endParaRPr>
          </a:p>
        </p:txBody>
      </p:sp>
      <p:sp>
        <p:nvSpPr>
          <p:cNvPr id="5939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C15ADEC-3E59-45CA-8374-C14AB4B46A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610600" cy="5181600"/>
          </a:xfrm>
        </p:spPr>
        <p:txBody>
          <a:bodyPr/>
          <a:lstStyle/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altLang="en-US" sz="2600" dirty="0">
                <a:latin typeface="Tahoma" panose="020B0604030504040204" pitchFamily="34" charset="0"/>
              </a:rPr>
              <a:t> Implements if-then-else functionality</a:t>
            </a:r>
          </a:p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altLang="en-US" sz="2600" dirty="0">
                <a:latin typeface="Tahoma" panose="020B0604030504040204" pitchFamily="34" charset="0"/>
              </a:rPr>
              <a:t> Easy way to handle NULLs</a:t>
            </a:r>
          </a:p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altLang="en-US" sz="2600" dirty="0">
                <a:latin typeface="Tahoma" panose="020B0604030504040204" pitchFamily="34" charset="0"/>
              </a:rPr>
              <a:t> </a:t>
            </a:r>
            <a:r>
              <a:rPr lang="en-US" altLang="en-US" sz="2600" b="1" dirty="0">
                <a:latin typeface="Tahoma" panose="020B0604030504040204" pitchFamily="34" charset="0"/>
              </a:rPr>
              <a:t>Explicit</a:t>
            </a:r>
            <a:r>
              <a:rPr lang="en-US" altLang="en-US" sz="2600" dirty="0">
                <a:latin typeface="Tahoma" panose="020B0604030504040204" pitchFamily="34" charset="0"/>
              </a:rPr>
              <a:t> expression on equality:</a:t>
            </a:r>
            <a:endParaRPr lang="en-US" altLang="en-US" sz="800" dirty="0">
              <a:latin typeface="Tahoma" panose="020B0604030504040204" pitchFamily="34" charset="0"/>
            </a:endParaRPr>
          </a:p>
          <a:p>
            <a:pPr lvl="1" indent="-342900">
              <a:lnSpc>
                <a:spcPct val="120000"/>
              </a:lnSpc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</a:rPr>
              <a:t>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SELECT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SID,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CASE</a:t>
            </a:r>
            <a:endParaRPr kumimoji="0" lang="en-US" altLang="en-US" sz="2200" b="0" i="0" u="none" strike="noStrike" kern="0" cap="none" spc="0" normalizeH="0" baseline="0" noProof="0" dirty="0">
              <a:ln>
                <a:noFill/>
              </a:ln>
              <a:solidFill>
                <a:srgbClr val="280049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lvl="1" indent="-342900"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                       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WHEN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Major 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IS NULL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THEN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‘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undecided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’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280049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lvl="1" indent="-342900"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                       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WHEN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Major =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‘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CS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’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</a:t>
            </a:r>
            <a:r>
              <a:rPr kumimoji="0" lang="en-US" altLang="ja-JP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THEN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‘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good choice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’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280049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lvl="1" indent="-342900"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                       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ELSE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‘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recruit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’</a:t>
            </a:r>
            <a:endParaRPr kumimoji="0" lang="en-US" altLang="ja-JP" sz="2200" b="0" i="0" u="none" strike="noStrike" kern="0" cap="none" spc="0" normalizeH="0" baseline="0" noProof="0" dirty="0">
              <a:ln>
                <a:noFill/>
              </a:ln>
              <a:solidFill>
                <a:srgbClr val="280049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lvl="1" indent="-342900"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                       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END AS 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Strategy</a:t>
            </a:r>
          </a:p>
          <a:p>
            <a:pPr lvl="1" indent="-342900"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  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FROM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STUDENT</a:t>
            </a:r>
          </a:p>
          <a:p>
            <a:pPr lvl="1" indent="-342900">
              <a:buClr>
                <a:srgbClr val="CF0E30"/>
              </a:buClr>
              <a:buSzPct val="75000"/>
              <a:buNone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       </a:t>
            </a:r>
            <a:r>
              <a:rPr kumimoji="0" lang="en-US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Courier New" panose="02070309020205020404" pitchFamily="49" charset="0"/>
                <a:ea typeface="MS PGothic" panose="020B0600070205080204" pitchFamily="34" charset="-128"/>
              </a:rPr>
              <a:t>WHERE</a:t>
            </a: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 CLASS = 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‘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Sophomore</a:t>
            </a:r>
            <a:r>
              <a:rPr kumimoji="0" lang="ja-JP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’</a:t>
            </a:r>
            <a:r>
              <a:rPr kumimoji="0" lang="en-US" altLang="ja-JP" sz="22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  <a:endParaRPr lang="en-US" altLang="ja-JP" sz="2200" dirty="0">
              <a:latin typeface="Arial Narrow" panose="020B0606020202030204" pitchFamily="34" charset="0"/>
            </a:endParaRPr>
          </a:p>
        </p:txBody>
      </p:sp>
      <p:sp>
        <p:nvSpPr>
          <p:cNvPr id="59396" name="Title 1">
            <a:extLst>
              <a:ext uri="{FF2B5EF4-FFF2-40B4-BE49-F238E27FC236}">
                <a16:creationId xmlns:a16="http://schemas.microsoft.com/office/drawing/2014/main" id="{D8B0189F-5C8D-49E1-AE92-1C879F522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CASE Statement &amp; NULL</a:t>
            </a:r>
          </a:p>
        </p:txBody>
      </p:sp>
    </p:spTree>
    <p:extLst>
      <p:ext uri="{BB962C8B-B14F-4D97-AF65-F5344CB8AC3E}">
        <p14:creationId xmlns:p14="http://schemas.microsoft.com/office/powerpoint/2010/main" val="16093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4">
            <a:extLst>
              <a:ext uri="{FF2B5EF4-FFF2-40B4-BE49-F238E27FC236}">
                <a16:creationId xmlns:a16="http://schemas.microsoft.com/office/drawing/2014/main" id="{33CD5FA1-B38A-4A6B-A3B4-CAC64A8F7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52600"/>
            <a:ext cx="8215313" cy="33528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endParaRPr lang="en-US" altLang="en-US" i="1">
              <a:latin typeface="Arial" panose="020B0604020202020204" pitchFamily="34" charset="0"/>
            </a:endParaRPr>
          </a:p>
        </p:txBody>
      </p:sp>
      <p:sp>
        <p:nvSpPr>
          <p:cNvPr id="61443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34C8C68-AEA0-4A06-90A7-1D46124474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367713" cy="51054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 </a:t>
            </a:r>
            <a:r>
              <a:rPr lang="en-US" altLang="en-US" sz="2600" dirty="0">
                <a:latin typeface="Tahoma" panose="020B0604030504040204" pitchFamily="34" charset="0"/>
              </a:rPr>
              <a:t>Search, complex expression and beyond equality</a:t>
            </a:r>
          </a:p>
          <a:p>
            <a:pPr>
              <a:buClr>
                <a:schemeClr val="tx2"/>
              </a:buClr>
            </a:pPr>
            <a:endParaRPr lang="en-US" altLang="en-US" sz="1200" dirty="0">
              <a:latin typeface="Tahoma" panose="020B060403050404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Tahoma" panose="020B0604030504040204" pitchFamily="34" charset="0"/>
              </a:rPr>
              <a:t>    </a:t>
            </a: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SID,  </a:t>
            </a: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CASE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</a:t>
            </a:r>
          </a:p>
          <a:p>
            <a:pPr>
              <a:buClr>
                <a:schemeClr val="tx2"/>
              </a:buClr>
              <a:buFont typeface="Monotype Sorts" pitchFamily="-84" charset="2"/>
              <a:buNone/>
            </a:pP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     </a:t>
            </a: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WHEN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Major = 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CS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</a:t>
            </a:r>
            <a:r>
              <a:rPr lang="en-US" altLang="ja-JP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THEN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good choice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b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</a:b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</a:t>
            </a:r>
            <a:r>
              <a:rPr lang="en-US" altLang="ja-JP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WHEN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Major IS NULL AND QPA &gt; 3.25 </a:t>
            </a:r>
            <a:r>
              <a:rPr lang="en-US" altLang="ja-JP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THEN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go after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b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</a:b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</a:t>
            </a:r>
            <a:r>
              <a:rPr lang="en-US" altLang="ja-JP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WHEN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Major IS NULL AND QPA &gt; 2.75 </a:t>
            </a:r>
            <a:r>
              <a:rPr lang="en-US" altLang="ja-JP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THEN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recruit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endParaRPr lang="en-US" altLang="ja-JP" sz="22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           ELSE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ignore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endParaRPr lang="en-US" altLang="ja-JP" sz="22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     </a:t>
            </a: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END AS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Strategy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        </a:t>
            </a: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FROM  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STUDENT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280049"/>
                </a:solidFill>
                <a:latin typeface="Courier New" panose="02070309020205020404" pitchFamily="49" charset="0"/>
              </a:rPr>
              <a:t>   WHERE </a:t>
            </a:r>
            <a:r>
              <a:rPr lang="en-US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CLASS = 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Sophomore</a:t>
            </a:r>
            <a:r>
              <a:rPr lang="ja-JP" altLang="en-US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r>
              <a:rPr lang="en-US" altLang="ja-JP" sz="2200" dirty="0">
                <a:solidFill>
                  <a:srgbClr val="280049"/>
                </a:solidFill>
                <a:latin typeface="Arial Narrow" panose="020B0606020202030204" pitchFamily="34" charset="0"/>
              </a:rPr>
              <a:t>;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ja-JP" sz="2200" dirty="0">
              <a:solidFill>
                <a:srgbClr val="280049"/>
              </a:solidFill>
              <a:latin typeface="Arial Narrow" panose="020B060602020203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altLang="ja-JP" sz="2600" dirty="0">
                <a:latin typeface="Tahoma" panose="020B0604030504040204" pitchFamily="34" charset="0"/>
              </a:rPr>
              <a:t>Alias for CASE is optional</a:t>
            </a:r>
          </a:p>
          <a:p>
            <a:pPr>
              <a:buClr>
                <a:schemeClr val="tx2"/>
              </a:buClr>
            </a:pPr>
            <a:r>
              <a:rPr lang="en-US" altLang="ja-JP" sz="2600" dirty="0">
                <a:latin typeface="Tahoma" panose="020B0604030504040204" pitchFamily="34" charset="0"/>
              </a:rPr>
              <a:t>The value of the THEN could be of any type</a:t>
            </a:r>
          </a:p>
          <a:p>
            <a:pPr>
              <a:buClr>
                <a:schemeClr val="tx2"/>
              </a:buClr>
            </a:pPr>
            <a:endParaRPr lang="en-US" altLang="ja-JP" sz="2600" dirty="0">
              <a:latin typeface="Tahoma" panose="020B060403050404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dirty="0">
              <a:latin typeface="Tahoma" panose="020B0604030504040204" pitchFamily="34" charset="0"/>
            </a:endParaRPr>
          </a:p>
        </p:txBody>
      </p:sp>
      <p:sp>
        <p:nvSpPr>
          <p:cNvPr id="61444" name="Title 1">
            <a:extLst>
              <a:ext uri="{FF2B5EF4-FFF2-40B4-BE49-F238E27FC236}">
                <a16:creationId xmlns:a16="http://schemas.microsoft.com/office/drawing/2014/main" id="{50C4BA01-6682-49DA-B0B2-29F591C27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CASE Statement &amp; NULL…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60A0CE7-4430-4B16-A314-A1CBF9C13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Basic </a:t>
            </a:r>
            <a:r>
              <a:rPr lang="en-US" altLang="en-US" sz="3200" i="1"/>
              <a:t>SQL</a:t>
            </a:r>
            <a:r>
              <a:rPr lang="en-US" altLang="en-US" sz="3200"/>
              <a:t>: Two Table Manipulation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1D4CDA79-8490-4BBF-B3FD-AE9E7BED8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</p:spPr>
        <p:txBody>
          <a:bodyPr/>
          <a:lstStyle/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  <a:buFont typeface="Monotype Sorts" pitchFamily="-84" charset="2"/>
              <a:buNone/>
            </a:pPr>
            <a:endParaRPr lang="en-US" altLang="en-US" sz="900" b="1">
              <a:latin typeface="Courier New" panose="02070309020205020404" pitchFamily="49" charset="0"/>
            </a:endParaRPr>
          </a:p>
          <a:p>
            <a:pPr>
              <a:buClr>
                <a:schemeClr val="tx2"/>
              </a:buClr>
              <a:buFont typeface="Monotype Sorts" pitchFamily="-84" charset="2"/>
              <a:buNone/>
            </a:pPr>
            <a:endParaRPr lang="en-US" altLang="en-US" sz="900"/>
          </a:p>
          <a:p>
            <a:pPr>
              <a:buClr>
                <a:schemeClr val="tx2"/>
              </a:buClr>
            </a:pPr>
            <a:r>
              <a:rPr lang="en-US" altLang="en-US" i="1"/>
              <a:t>Cartesian product: table1 </a:t>
            </a:r>
            <a:r>
              <a:rPr lang="en-US" altLang="en-US" sz="2000"/>
              <a:t>X</a:t>
            </a:r>
            <a:r>
              <a:rPr lang="en-US" altLang="en-US" i="1"/>
              <a:t> table2  </a:t>
            </a:r>
            <a:r>
              <a:rPr lang="en-US" altLang="en-US"/>
              <a:t>if no </a:t>
            </a:r>
            <a:r>
              <a:rPr lang="en-US" altLang="en-US" i="1"/>
              <a:t>Joint-Condition </a:t>
            </a:r>
          </a:p>
          <a:p>
            <a:pPr>
              <a:buClr>
                <a:schemeClr val="tx2"/>
              </a:buClr>
            </a:pPr>
            <a:endParaRPr lang="en-US" altLang="en-US" sz="900" i="1"/>
          </a:p>
          <a:p>
            <a:pPr>
              <a:buClr>
                <a:schemeClr val="tx2"/>
              </a:buClr>
            </a:pPr>
            <a:r>
              <a:rPr lang="en-US" altLang="en-US" i="1"/>
              <a:t>Joint-Condition</a:t>
            </a:r>
            <a:r>
              <a:rPr lang="en-US" altLang="en-US" b="1" i="1"/>
              <a:t>: </a:t>
            </a:r>
            <a:r>
              <a:rPr lang="en-US" altLang="en-US"/>
              <a:t>Similar to selection-condition</a:t>
            </a:r>
          </a:p>
          <a:p>
            <a:pPr lvl="1">
              <a:buClr>
                <a:schemeClr val="tx2"/>
              </a:buClr>
            </a:pPr>
            <a:r>
              <a:rPr lang="en-US" altLang="en-US" i="1"/>
              <a:t>Expression-table1</a:t>
            </a:r>
            <a:r>
              <a:rPr lang="en-US" altLang="en-US"/>
              <a:t> </a:t>
            </a:r>
            <a:r>
              <a:rPr lang="en-US" altLang="en-US" b="1">
                <a:latin typeface="Courier New" panose="02070309020205020404" pitchFamily="49" charset="0"/>
              </a:rPr>
              <a:t>op</a:t>
            </a:r>
            <a:r>
              <a:rPr lang="en-US" altLang="en-US" i="1"/>
              <a:t> expression-table2</a:t>
            </a:r>
          </a:p>
          <a:p>
            <a:pPr lvl="1">
              <a:buClr>
                <a:schemeClr val="tx2"/>
              </a:buClr>
            </a:pPr>
            <a:r>
              <a:rPr lang="en-US" altLang="en-US" b="1">
                <a:latin typeface="Courier New" panose="02070309020205020404" pitchFamily="49" charset="0"/>
              </a:rPr>
              <a:t>op </a:t>
            </a: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 </a:t>
            </a:r>
            <a:r>
              <a:rPr lang="en-US" altLang="en-US" b="1">
                <a:latin typeface="Courier New" panose="02070309020205020404" pitchFamily="49" charset="0"/>
              </a:rPr>
              <a:t>{&lt;,&lt;=,=,&gt;,&gt;=,&lt;&gt;} </a:t>
            </a:r>
          </a:p>
          <a:p>
            <a:pPr lvl="1">
              <a:buClr>
                <a:schemeClr val="tx2"/>
              </a:buClr>
            </a:pPr>
            <a:r>
              <a:rPr lang="en-US" altLang="en-US"/>
              <a:t>combined using </a:t>
            </a:r>
            <a:r>
              <a:rPr lang="en-US" altLang="en-US" b="1">
                <a:latin typeface="Courier New" panose="02070309020205020404" pitchFamily="49" charset="0"/>
              </a:rPr>
              <a:t>AND</a:t>
            </a:r>
          </a:p>
          <a:p>
            <a:pPr lvl="2">
              <a:buClr>
                <a:schemeClr val="tx2"/>
              </a:buClr>
            </a:pPr>
            <a:endParaRPr lang="en-US" altLang="en-US"/>
          </a:p>
          <a:p>
            <a:pPr lvl="1">
              <a:buClr>
                <a:schemeClr val="tx2"/>
              </a:buClr>
            </a:pPr>
            <a:endParaRPr lang="en-US" altLang="en-US" b="1">
              <a:latin typeface="Courier New" panose="02070309020205020404" pitchFamily="49" charset="0"/>
            </a:endParaRPr>
          </a:p>
        </p:txBody>
      </p:sp>
      <p:sp>
        <p:nvSpPr>
          <p:cNvPr id="63492" name="AutoShape 4">
            <a:extLst>
              <a:ext uri="{FF2B5EF4-FFF2-40B4-BE49-F238E27FC236}">
                <a16:creationId xmlns:a16="http://schemas.microsoft.com/office/drawing/2014/main" id="{23E1E798-9D22-4013-A6CC-559981D89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371600"/>
            <a:ext cx="6553200" cy="17526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  [</a:t>
            </a:r>
            <a:r>
              <a:rPr lang="en-US" altLang="en-US">
                <a:latin typeface="Courier New" panose="02070309020205020404" pitchFamily="49" charset="0"/>
              </a:rPr>
              <a:t>DISTINCT</a:t>
            </a:r>
            <a:r>
              <a:rPr lang="en-US" altLang="en-US">
                <a:latin typeface="Arial" panose="020B0604020202020204" pitchFamily="34" charset="0"/>
              </a:rPr>
              <a:t>] </a:t>
            </a:r>
            <a:r>
              <a:rPr lang="en-US" altLang="en-US" i="1">
                <a:latin typeface="Arial" panose="020B0604020202020204" pitchFamily="34" charset="0"/>
              </a:rPr>
              <a:t>attribute-list | *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  </a:t>
            </a:r>
            <a:r>
              <a:rPr lang="en-US" altLang="en-US" i="1">
                <a:latin typeface="Arial" panose="020B0604020202020204" pitchFamily="34" charset="0"/>
              </a:rPr>
              <a:t>table1, table2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" panose="020B0604020202020204" pitchFamily="34" charset="0"/>
              </a:rPr>
              <a:t>       join-condition &amp; </a:t>
            </a:r>
            <a:r>
              <a:rPr lang="en-US" altLang="en-US" i="1">
                <a:latin typeface="Arial" panose="020B0604020202020204" pitchFamily="34" charset="0"/>
              </a:rPr>
              <a:t>selection-condition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8736B1A-7289-475E-9F8B-500A2E44D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Relational Operators in SQL</a:t>
            </a:r>
          </a:p>
        </p:txBody>
      </p:sp>
      <p:sp>
        <p:nvSpPr>
          <p:cNvPr id="19456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E94C99F-7D2C-4309-A805-4BAA4939E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0688" y="1143000"/>
            <a:ext cx="8305800" cy="243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STUDENT(</a:t>
            </a:r>
            <a:r>
              <a:rPr lang="en-US" sz="2200" u="sng" dirty="0">
                <a:latin typeface="Tahoma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 Name, Major)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ENROLLS(</a:t>
            </a:r>
            <a:r>
              <a:rPr lang="en-US" sz="2200" u="sng" dirty="0">
                <a:latin typeface="Tahoma" charset="0"/>
                <a:ea typeface="ＭＳ Ｐゴシック" charset="0"/>
                <a:cs typeface="ＭＳ Ｐゴシック" charset="0"/>
              </a:rPr>
              <a:t>CID, SID, Term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 Grade)</a:t>
            </a:r>
          </a:p>
          <a:p>
            <a:pPr marL="0" indent="0" eaLnBrk="1" hangingPunct="1">
              <a:lnSpc>
                <a:spcPct val="90000"/>
              </a:lnSpc>
              <a:buClr>
                <a:schemeClr val="tx2"/>
              </a:buClr>
              <a:buFont typeface="Monotype Sorts" charset="0"/>
              <a:buNone/>
              <a:defRPr/>
            </a:pPr>
            <a:endParaRPr lang="en-US" sz="1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l-GR" sz="2600" dirty="0">
                <a:latin typeface="Arial Narro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STUDENT X ENROLLS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charset="0"/>
              <a:buNone/>
              <a:defRPr/>
            </a:pPr>
            <a:r>
              <a:rPr lang="en-US" sz="2600" dirty="0">
                <a:latin typeface="Arial Narrow" charset="0"/>
                <a:ea typeface="ＭＳ Ｐゴシック" charset="0"/>
                <a:cs typeface="ＭＳ Ｐゴシック" charset="0"/>
              </a:rPr>
              <a:t>               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charset="0"/>
              <a:buNone/>
              <a:defRPr/>
            </a:pPr>
            <a:endParaRPr lang="en-US" sz="2600" dirty="0">
              <a:latin typeface="Lucida Grande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charset="0"/>
              <a:buNone/>
              <a:defRPr/>
            </a:pPr>
            <a:r>
              <a:rPr lang="en-US" sz="2600" dirty="0">
                <a:latin typeface="Arial Narrow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solidFill>
                <a:schemeClr val="hlink"/>
              </a:solidFill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66CD021-0B2E-48D6-B6C3-99BA15F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667000"/>
            <a:ext cx="5181600" cy="10668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</a:t>
            </a:r>
            <a:r>
              <a:rPr lang="en-US" altLang="en-US" sz="2200">
                <a:latin typeface="Arial" panose="020B0604020202020204" pitchFamily="34" charset="0"/>
              </a:rPr>
              <a:t>STUDENT.*, ENROLLS.*</a:t>
            </a:r>
            <a:endParaRPr lang="en-US" altLang="en-US" sz="2200" i="1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</a:t>
            </a:r>
            <a:r>
              <a:rPr lang="en-US" altLang="en-US" sz="2200">
                <a:latin typeface="Arial" panose="020B0604020202020204" pitchFamily="34" charset="0"/>
              </a:rPr>
              <a:t>STUDENT, ENROLLS;</a:t>
            </a:r>
            <a:endParaRPr lang="en-US" altLang="en-US" sz="2200" i="1">
              <a:latin typeface="Arial" panose="020B060402020202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1777B5A-CFDD-4487-BB8E-35C9744D2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572000"/>
            <a:ext cx="5181600" cy="1752600"/>
          </a:xfrm>
          <a:prstGeom prst="foldedCorner">
            <a:avLst>
              <a:gd name="adj" fmla="val 12500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" panose="020B0604020202020204" pitchFamily="34" charset="0"/>
              </a:rPr>
              <a:t>     </a:t>
            </a:r>
            <a:r>
              <a:rPr lang="en-US" altLang="en-US" sz="2200">
                <a:latin typeface="Arial" panose="020B0604020202020204" pitchFamily="34" charset="0"/>
              </a:rPr>
              <a:t>S.*, E.*</a:t>
            </a:r>
            <a:endParaRPr lang="en-US" altLang="en-US" sz="2200" i="1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" panose="020B0604020202020204" pitchFamily="34" charset="0"/>
              </a:rPr>
              <a:t>         </a:t>
            </a:r>
            <a:r>
              <a:rPr lang="en-US" altLang="en-US" sz="2200">
                <a:latin typeface="Arial" panose="020B0604020202020204" pitchFamily="34" charset="0"/>
              </a:rPr>
              <a:t>STUDENT S, ENROLLS E</a:t>
            </a:r>
          </a:p>
          <a:p>
            <a:pPr>
              <a:lnSpc>
                <a:spcPct val="90000"/>
              </a:lnSpc>
              <a:spcAft>
                <a:spcPct val="20000"/>
              </a:spcAft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" panose="020B0604020202020204" pitchFamily="34" charset="0"/>
              </a:rPr>
              <a:t>       </a:t>
            </a:r>
            <a:r>
              <a:rPr lang="en-US" altLang="en-US" sz="2200">
                <a:latin typeface="Arial" panose="020B0604020202020204" pitchFamily="34" charset="0"/>
              </a:rPr>
              <a:t>S.SID  = E</a:t>
            </a:r>
            <a:r>
              <a:rPr lang="en-US" altLang="en-US" sz="2200">
                <a:latin typeface="Tahoma" panose="020B0604030504040204" pitchFamily="34" charset="0"/>
              </a:rPr>
              <a:t>.SID;</a:t>
            </a:r>
            <a:endParaRPr lang="en-US" altLang="en-US" sz="2200"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8DE34F-E0CB-48FC-8FF2-6C275DAB366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200400"/>
            <a:ext cx="5562600" cy="2819400"/>
            <a:chOff x="457200" y="3200400"/>
            <a:chExt cx="5562600" cy="2819400"/>
          </a:xfrm>
        </p:grpSpPr>
        <p:sp>
          <p:nvSpPr>
            <p:cNvPr id="64519" name="Rectangle 3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A6E90143-D9EE-4F43-A499-D61800D9F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3200400"/>
              <a:ext cx="5562600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/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600">
                <a:latin typeface="Lucida Grande" pitchFamily="-84" charset="0"/>
              </a:endParaRPr>
            </a:p>
            <a:p>
              <a:pPr eaLnBrk="1" hangingPunct="1">
                <a:lnSpc>
                  <a:spcPct val="90000"/>
                </a:lnSpc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en-US" sz="2600">
                <a:latin typeface="Lucida Grande" pitchFamily="-84" charset="0"/>
              </a:endParaRPr>
            </a:p>
            <a:p>
              <a:pPr eaLnBrk="1" hangingPunct="1">
                <a:lnSpc>
                  <a:spcPct val="90000"/>
                </a:lnSpc>
                <a:buClr>
                  <a:schemeClr val="tx2"/>
                </a:buClr>
              </a:pPr>
              <a:r>
                <a:rPr lang="en-US" altLang="ja-JP" sz="2200">
                  <a:latin typeface="Tahoma" panose="020B0604030504040204" pitchFamily="34" charset="0"/>
                </a:rPr>
                <a:t>STUDENT      </a:t>
              </a:r>
              <a:r>
                <a:rPr lang="en-US" altLang="ja-JP" sz="2200" baseline="-25000">
                  <a:latin typeface="Tahoma" panose="020B0604030504040204" pitchFamily="34" charset="0"/>
                </a:rPr>
                <a:t>SID=SID</a:t>
              </a:r>
              <a:r>
                <a:rPr lang="en-US" altLang="ja-JP" sz="2200">
                  <a:latin typeface="Tahoma" panose="020B0604030504040204" pitchFamily="34" charset="0"/>
                </a:rPr>
                <a:t> ENROLLS </a:t>
              </a:r>
            </a:p>
            <a:p>
              <a:pPr lvl="1" eaLnBrk="1" hangingPunct="1">
                <a:lnSpc>
                  <a:spcPct val="90000"/>
                </a:lnSpc>
                <a:buClr>
                  <a:schemeClr val="tx2"/>
                </a:buClr>
                <a:buFont typeface="Wingdings" panose="05000000000000000000" pitchFamily="2" charset="2"/>
                <a:buNone/>
              </a:pPr>
              <a:endParaRPr lang="en-US" altLang="ja-JP" sz="2200">
                <a:latin typeface="Tahoma" panose="020B0604030504040204" pitchFamily="34" charset="0"/>
              </a:endParaRPr>
            </a:p>
            <a:p>
              <a:pPr eaLnBrk="1" hangingPunct="1">
                <a:lnSpc>
                  <a:spcPct val="90000"/>
                </a:lnSpc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lang="en-US" altLang="en-US" sz="2600">
                  <a:latin typeface="Arial Narrow" panose="020B0606020202030204" pitchFamily="34" charset="0"/>
                </a:rPr>
                <a:t>                                                    </a:t>
              </a:r>
              <a:endParaRPr lang="en-US" altLang="en-US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64520" name="Group 9">
              <a:extLst>
                <a:ext uri="{FF2B5EF4-FFF2-40B4-BE49-F238E27FC236}">
                  <a16:creationId xmlns:a16="http://schemas.microsoft.com/office/drawing/2014/main" id="{E908523C-6A05-466F-8BB0-5DDF49C72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4114800"/>
              <a:ext cx="304800" cy="228600"/>
              <a:chOff x="528" y="2928"/>
              <a:chExt cx="240" cy="144"/>
            </a:xfrm>
          </p:grpSpPr>
          <p:sp>
            <p:nvSpPr>
              <p:cNvPr id="64521" name="Line 10">
                <a:extLst>
                  <a:ext uri="{FF2B5EF4-FFF2-40B4-BE49-F238E27FC236}">
                    <a16:creationId xmlns:a16="http://schemas.microsoft.com/office/drawing/2014/main" id="{C28ADAC8-79A4-4DB0-BEC6-3540B8C1A2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2928"/>
                <a:ext cx="24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2" name="Line 11">
                <a:extLst>
                  <a:ext uri="{FF2B5EF4-FFF2-40B4-BE49-F238E27FC236}">
                    <a16:creationId xmlns:a16="http://schemas.microsoft.com/office/drawing/2014/main" id="{A478235F-E398-4ABA-A4EE-F776C7237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2928"/>
                <a:ext cx="24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4523" name="AutoShape 12">
                <a:extLst>
                  <a:ext uri="{FF2B5EF4-FFF2-40B4-BE49-F238E27FC236}">
                    <a16:creationId xmlns:a16="http://schemas.microsoft.com/office/drawing/2014/main" id="{5B45FBF4-7FC1-48B0-A2DD-11331B182933}"/>
                  </a:ext>
                </a:extLst>
              </p:cNvPr>
              <p:cNvCxnSpPr>
                <a:cxnSpLocks noChangeShapeType="1"/>
                <a:stCxn id="64522" idx="0"/>
                <a:endCxn id="64521" idx="1"/>
              </p:cNvCxnSpPr>
              <p:nvPr/>
            </p:nvCxnSpPr>
            <p:spPr bwMode="auto">
              <a:xfrm>
                <a:off x="768" y="2928"/>
                <a:ext cx="0" cy="144"/>
              </a:xfrm>
              <a:prstGeom prst="straightConnector1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24" name="AutoShape 13">
                <a:extLst>
                  <a:ext uri="{FF2B5EF4-FFF2-40B4-BE49-F238E27FC236}">
                    <a16:creationId xmlns:a16="http://schemas.microsoft.com/office/drawing/2014/main" id="{369ABC8C-61E8-4CA9-8A9E-EBD73F8543FC}"/>
                  </a:ext>
                </a:extLst>
              </p:cNvPr>
              <p:cNvCxnSpPr>
                <a:cxnSpLocks noChangeShapeType="1"/>
                <a:stCxn id="64521" idx="0"/>
                <a:endCxn id="64522" idx="1"/>
              </p:cNvCxnSpPr>
              <p:nvPr/>
            </p:nvCxnSpPr>
            <p:spPr bwMode="auto">
              <a:xfrm>
                <a:off x="528" y="2928"/>
                <a:ext cx="0" cy="144"/>
              </a:xfrm>
              <a:prstGeom prst="straightConnector1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 autoUpdateAnimBg="0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4A0CCC3E-F698-4951-9F32-10240A912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Join Operator (SQL2)</a:t>
            </a:r>
          </a:p>
        </p:txBody>
      </p:sp>
      <p:sp>
        <p:nvSpPr>
          <p:cNvPr id="30822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A89FF3B-0F7D-4931-AB3B-3EEB45642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1148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>
                <a:latin typeface="Comic Sans MS" panose="030F0702030302020204" pitchFamily="66" charset="0"/>
              </a:rPr>
              <a:t>JOIN</a:t>
            </a:r>
            <a:r>
              <a:rPr lang="en-US" altLang="en-US"/>
              <a:t> was introduced for specifying the join conditions in the FROM-clause: </a:t>
            </a:r>
          </a:p>
          <a:p>
            <a:pPr>
              <a:buClr>
                <a:schemeClr val="tx2"/>
              </a:buClr>
            </a:pPr>
            <a:endParaRPr lang="en-US" altLang="en-US" sz="800"/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/>
              <a:t>                </a:t>
            </a:r>
            <a:r>
              <a:rPr lang="en-US" altLang="en-US">
                <a:latin typeface="Arial Narrow" panose="020B0606020202030204" pitchFamily="34" charset="0"/>
              </a:rPr>
              <a:t>table1 </a:t>
            </a:r>
            <a:r>
              <a:rPr lang="en-US" altLang="en-US" b="1">
                <a:latin typeface="Arial Narrow" panose="020B0606020202030204" pitchFamily="34" charset="0"/>
              </a:rPr>
              <a:t>JOIN</a:t>
            </a:r>
            <a:r>
              <a:rPr lang="en-US" altLang="en-US">
                <a:latin typeface="Arial Narrow" panose="020B0606020202030204" pitchFamily="34" charset="0"/>
              </a:rPr>
              <a:t> table2 </a:t>
            </a:r>
            <a:r>
              <a:rPr lang="en-US" altLang="en-US" b="1">
                <a:latin typeface="Arial Narrow" panose="020B0606020202030204" pitchFamily="34" charset="0"/>
              </a:rPr>
              <a:t>ON</a:t>
            </a:r>
            <a:r>
              <a:rPr lang="en-US" altLang="en-US">
                <a:latin typeface="Arial Narrow" panose="020B0606020202030204" pitchFamily="34" charset="0"/>
              </a:rPr>
              <a:t>  join-condition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>
              <a:latin typeface="Arial Narrow" panose="020B060602020203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altLang="en-US"/>
              <a:t>Example of Condition-Join: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 Narrow" panose="020B0606020202030204" pitchFamily="34" charset="0"/>
              </a:rPr>
              <a:t>  SID, S.Name, </a:t>
            </a:r>
            <a:r>
              <a:rPr lang="en-US" altLang="en-US">
                <a:latin typeface="Arial Narrow" panose="020B0606020202030204" pitchFamily="34" charset="0"/>
                <a:sym typeface="Symbol" panose="05050102010706020507" pitchFamily="18" charset="2"/>
              </a:rPr>
              <a:t>Term</a:t>
            </a:r>
            <a:r>
              <a:rPr lang="en-US" altLang="en-US">
                <a:latin typeface="Arial Narrow" panose="020B0606020202030204" pitchFamily="34" charset="0"/>
              </a:rPr>
              <a:t> </a:t>
            </a:r>
            <a:br>
              <a:rPr lang="en-US" altLang="en-US">
                <a:latin typeface="Arial Narrow" panose="020B0606020202030204" pitchFamily="34" charset="0"/>
              </a:rPr>
            </a:br>
            <a:r>
              <a:rPr lang="en-US" altLang="en-US">
                <a:latin typeface="Arial Narrow" panose="020B0606020202030204" pitchFamily="34" charset="0"/>
              </a:rPr>
              <a:t>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 Narrow" panose="020B0606020202030204" pitchFamily="34" charset="0"/>
              </a:rPr>
              <a:t>       (STUDENT S </a:t>
            </a:r>
            <a:r>
              <a:rPr lang="en-US" altLang="en-US" b="1">
                <a:latin typeface="Arial Narrow" panose="020B0606020202030204" pitchFamily="34" charset="0"/>
              </a:rPr>
              <a:t>JOIN </a:t>
            </a:r>
            <a:r>
              <a:rPr lang="en-US" altLang="en-US">
                <a:latin typeface="Arial Narrow" panose="020B0606020202030204" pitchFamily="34" charset="0"/>
              </a:rPr>
              <a:t> ENROLLS  E </a:t>
            </a:r>
            <a:r>
              <a:rPr lang="en-US" altLang="en-US" b="1">
                <a:latin typeface="Arial Narrow" panose="020B0606020202030204" pitchFamily="34" charset="0"/>
              </a:rPr>
              <a:t>ON</a:t>
            </a:r>
            <a:r>
              <a:rPr lang="en-US" altLang="en-US">
                <a:latin typeface="Arial Narrow" panose="020B0606020202030204" pitchFamily="34" charset="0"/>
              </a:rPr>
              <a:t> S.SID=E.SID)                                         </a:t>
            </a:r>
            <a:br>
              <a:rPr lang="en-US" altLang="en-US">
                <a:latin typeface="Arial Narrow" panose="020B0606020202030204" pitchFamily="34" charset="0"/>
              </a:rPr>
            </a:br>
            <a:r>
              <a:rPr lang="en-US" altLang="en-US">
                <a:latin typeface="Arial Narrow" panose="020B0606020202030204" pitchFamily="34" charset="0"/>
              </a:rPr>
              <a:t>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 Narrow" panose="020B0606020202030204" pitchFamily="34" charset="0"/>
              </a:rPr>
              <a:t>     E.CID = 1555;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22B6540F-FEF2-461C-87D1-1ADF25B95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Natural Join</a:t>
            </a:r>
          </a:p>
        </p:txBody>
      </p:sp>
      <p:sp>
        <p:nvSpPr>
          <p:cNvPr id="4813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5B95EFB-A94A-46B9-BB01-D5EEC8922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49530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dirty="0"/>
              <a:t>NATURAL  JOIN (without ON-clause)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          table1 </a:t>
            </a:r>
            <a:r>
              <a:rPr lang="en-US" altLang="en-US" b="1" dirty="0">
                <a:latin typeface="Arial Narrow" panose="020B0606020202030204" pitchFamily="34" charset="0"/>
              </a:rPr>
              <a:t>NATURAL JOIN</a:t>
            </a:r>
            <a:r>
              <a:rPr lang="en-US" altLang="en-US" dirty="0">
                <a:latin typeface="Arial Narrow" panose="020B0606020202030204" pitchFamily="34" charset="0"/>
              </a:rPr>
              <a:t> table2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200" dirty="0"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dirty="0"/>
              <a:t>Use renaming of attribute if there is a need, e.g.,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/>
              <a:t> 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*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(LIBRARIAN </a:t>
            </a:r>
            <a:r>
              <a:rPr lang="en-US" altLang="en-US" b="1" dirty="0">
                <a:latin typeface="Arial Narrow" panose="020B0606020202030204" pitchFamily="34" charset="0"/>
              </a:rPr>
              <a:t>NATURAL JOIN</a:t>
            </a:r>
            <a:r>
              <a:rPr lang="en-US" altLang="en-US" dirty="0">
                <a:latin typeface="Arial Narrow" panose="020B0606020202030204" pitchFamily="34" charset="0"/>
              </a:rPr>
              <a:t>  SECTION  AS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                                                              S(SNO, </a:t>
            </a:r>
            <a:r>
              <a:rPr lang="en-US" altLang="en-US" dirty="0" err="1">
                <a:latin typeface="Arial Narrow" panose="020B0606020202030204" pitchFamily="34" charset="0"/>
              </a:rPr>
              <a:t>SName</a:t>
            </a:r>
            <a:r>
              <a:rPr lang="en-US" altLang="en-US" dirty="0">
                <a:latin typeface="Arial Narrow" panose="020B0606020202030204" pitchFamily="34" charset="0"/>
              </a:rPr>
              <a:t>, Head))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</a:t>
            </a:r>
            <a:r>
              <a:rPr lang="en-US" altLang="en-US" dirty="0" err="1">
                <a:latin typeface="Arial Narrow" panose="020B0606020202030204" pitchFamily="34" charset="0"/>
              </a:rPr>
              <a:t>SName</a:t>
            </a:r>
            <a:r>
              <a:rPr lang="en-US" altLang="en-US" dirty="0">
                <a:latin typeface="Arial Narrow" panose="020B0606020202030204" pitchFamily="34" charset="0"/>
              </a:rPr>
              <a:t>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Children</a:t>
            </a:r>
            <a:r>
              <a:rPr lang="ja-JP" altLang="en-US" dirty="0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;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200" dirty="0"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dirty="0"/>
              <a:t>Natural join over some attributes: </a:t>
            </a:r>
            <a:r>
              <a:rPr lang="en-US" altLang="en-US" b="1" dirty="0">
                <a:latin typeface="Arial Narrow" panose="020B0606020202030204" pitchFamily="34" charset="0"/>
              </a:rPr>
              <a:t>USING</a:t>
            </a:r>
            <a:r>
              <a:rPr lang="en-US" altLang="en-US" dirty="0">
                <a:latin typeface="Arial Narrow" panose="020B0606020202030204" pitchFamily="34" charset="0"/>
              </a:rPr>
              <a:t> (attribute-list)</a:t>
            </a: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SID, </a:t>
            </a:r>
            <a:r>
              <a:rPr lang="en-US" altLang="en-US" dirty="0" err="1">
                <a:latin typeface="Arial Narrow" panose="020B0606020202030204" pitchFamily="34" charset="0"/>
              </a:rPr>
              <a:t>SName</a:t>
            </a:r>
            <a:r>
              <a:rPr lang="en-US" altLang="en-US" dirty="0">
                <a:latin typeface="Arial Narrow" panose="020B0606020202030204" pitchFamily="34" charset="0"/>
              </a:rPr>
              <a:t>, </a:t>
            </a:r>
            <a:r>
              <a:rPr lang="en-US" altLang="en-US" dirty="0">
                <a:latin typeface="Arial Narrow" panose="020B0606020202030204" pitchFamily="34" charset="0"/>
                <a:sym typeface="Symbol" panose="05050102010706020507" pitchFamily="18" charset="2"/>
              </a:rPr>
              <a:t>Term</a:t>
            </a:r>
            <a:r>
              <a:rPr lang="en-US" altLang="en-US" dirty="0">
                <a:latin typeface="Arial Narrow" panose="020B0606020202030204" pitchFamily="34" charset="0"/>
              </a:rPr>
              <a:t>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(STUDENT </a:t>
            </a:r>
            <a:r>
              <a:rPr lang="en-US" altLang="en-US" b="1" dirty="0">
                <a:latin typeface="Arial Narrow" panose="020B0606020202030204" pitchFamily="34" charset="0"/>
              </a:rPr>
              <a:t>JOIN </a:t>
            </a:r>
            <a:r>
              <a:rPr lang="en-US" altLang="en-US" dirty="0">
                <a:latin typeface="Arial Narrow" panose="020B0606020202030204" pitchFamily="34" charset="0"/>
              </a:rPr>
              <a:t> ENROLLS  </a:t>
            </a:r>
            <a:r>
              <a:rPr lang="en-US" altLang="en-US" b="1" dirty="0">
                <a:solidFill>
                  <a:srgbClr val="280049"/>
                </a:solidFill>
                <a:latin typeface="Arial Narrow" panose="020B0606020202030204" pitchFamily="34" charset="0"/>
              </a:rPr>
              <a:t>USING</a:t>
            </a:r>
            <a:r>
              <a:rPr lang="en-US" altLang="en-US" dirty="0">
                <a:latin typeface="Arial Narrow" panose="020B0606020202030204" pitchFamily="34" charset="0"/>
              </a:rPr>
              <a:t> (SID))                                        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 ENROLLS.CID = 1555;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DAF46EC5-93CE-4E2D-84C8-998285AB4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685800"/>
          </a:xfrm>
        </p:spPr>
        <p:txBody>
          <a:bodyPr/>
          <a:lstStyle/>
          <a:p>
            <a:r>
              <a:rPr lang="en-US" altLang="en-US"/>
              <a:t>Other Join Operations </a:t>
            </a:r>
          </a:p>
        </p:txBody>
      </p:sp>
      <p:sp>
        <p:nvSpPr>
          <p:cNvPr id="7065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51903FD-7EA3-424F-8209-12185FB2C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8006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/>
              <a:t>Outer Join operators: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LEFT  OUTER  JOIN or LEFT  JOIN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RIGHT  OUTER  JOIN or RIGHT  JOIN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FULL  OUTER  JOIN or FULL  JOIN</a:t>
            </a:r>
          </a:p>
          <a:p>
            <a:pPr>
              <a:buClr>
                <a:schemeClr val="tx2"/>
              </a:buClr>
            </a:pPr>
            <a:endParaRPr lang="en-US" altLang="en-US" sz="800"/>
          </a:p>
          <a:p>
            <a:pPr lvl="1">
              <a:buClr>
                <a:schemeClr val="tx2"/>
              </a:buClr>
            </a:pPr>
            <a:r>
              <a:rPr lang="en-US" altLang="en-US" sz="2200"/>
              <a:t>NATURAL LEFT OUTER JOIN or NATURAL LEFT  JOIN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NATURAL RIGHT OUTER JOIN or NATURAL RIGHT JOIN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NATURAL FULL  OUTER  JOIN or FULL  JOIN</a:t>
            </a:r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r>
              <a:rPr lang="en-US" altLang="en-US" sz="2600"/>
              <a:t>CROSS JOIN: generates a cross product</a:t>
            </a:r>
          </a:p>
          <a:p>
            <a:pPr>
              <a:buClr>
                <a:schemeClr val="tx2"/>
              </a:buClr>
            </a:pPr>
            <a:endParaRPr lang="en-US" altLang="en-US"/>
          </a:p>
          <a:p>
            <a:pPr>
              <a:buClr>
                <a:schemeClr val="tx2"/>
              </a:buClr>
            </a:pPr>
            <a:r>
              <a:rPr lang="en-US" altLang="en-US" sz="2600"/>
              <a:t>UNION JOIN: Outer Union operator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25D62E92-0E5D-476D-B601-9D6803C55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9AD8-B92B-4204-83CC-CC0801D39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STUDENT(</a:t>
            </a:r>
            <a:r>
              <a:rPr lang="en-US" sz="2200" u="sng" dirty="0">
                <a:latin typeface="Tahoma" charset="0"/>
                <a:ea typeface="ＭＳ Ｐゴシック" charset="0"/>
                <a:cs typeface="ＭＳ Ｐゴシック" charset="0"/>
              </a:rPr>
              <a:t>SID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 Name, Class, Major)</a:t>
            </a:r>
          </a:p>
          <a:p>
            <a:pPr marL="0" indent="0" eaLnBrk="1" hangingPunct="1">
              <a:lnSpc>
                <a:spcPct val="90000"/>
              </a:lnSpc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    ENROLLS(</a:t>
            </a:r>
            <a:r>
              <a:rPr lang="en-US" sz="2200" u="sng" dirty="0">
                <a:latin typeface="Tahoma" charset="0"/>
                <a:ea typeface="ＭＳ Ｐゴシック" charset="0"/>
                <a:cs typeface="ＭＳ Ｐゴシック" charset="0"/>
              </a:rPr>
              <a:t>CID, SID, Term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, Grade)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sz="1200" dirty="0"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Q1:</a:t>
            </a:r>
          </a:p>
          <a:p>
            <a:pPr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SELECT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*</a:t>
            </a:r>
            <a:b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FROM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(STUDENT S </a:t>
            </a:r>
            <a:r>
              <a:rPr lang="en-US" b="1" dirty="0">
                <a:latin typeface="Arial Narrow" charset="0"/>
                <a:ea typeface="ＭＳ Ｐゴシック" charset="0"/>
                <a:cs typeface="ＭＳ Ｐゴシック" charset="0"/>
              </a:rPr>
              <a:t>LEFT  OUTER JOIN 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ENROLLS  E     </a:t>
            </a:r>
            <a:b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                                                                     </a:t>
            </a:r>
            <a:r>
              <a:rPr lang="en-US" b="1" dirty="0">
                <a:latin typeface="Arial Narrow" charset="0"/>
                <a:ea typeface="ＭＳ Ｐゴシック" charset="0"/>
                <a:cs typeface="ＭＳ Ｐゴシック" charset="0"/>
              </a:rPr>
              <a:t>ON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S.SID=E.SID)</a:t>
            </a:r>
          </a:p>
          <a:p>
            <a:pPr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ORDER BY 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S.SID;</a:t>
            </a:r>
          </a:p>
          <a:p>
            <a:pPr>
              <a:buClr>
                <a:schemeClr val="tx2"/>
              </a:buClr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Q2: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 SELECT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SID, </a:t>
            </a:r>
            <a:r>
              <a:rPr lang="en-US" dirty="0" err="1">
                <a:latin typeface="Arial Narrow" charset="0"/>
                <a:ea typeface="ＭＳ Ｐゴシック" charset="0"/>
                <a:cs typeface="ＭＳ Ｐゴシック" charset="0"/>
              </a:rPr>
              <a:t>S.Name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, S. Major</a:t>
            </a:r>
            <a:b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FROM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STUDENT S </a:t>
            </a:r>
            <a:r>
              <a:rPr lang="en-US" b="1" dirty="0">
                <a:latin typeface="Arial Narrow" charset="0"/>
                <a:ea typeface="ＭＳ Ｐゴシック" charset="0"/>
                <a:cs typeface="ＭＳ Ｐゴシック" charset="0"/>
              </a:rPr>
              <a:t>NATURAL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Arial Narrow" charset="0"/>
                <a:ea typeface="ＭＳ Ｐゴシック" charset="0"/>
                <a:cs typeface="ＭＳ Ｐゴシック" charset="0"/>
              </a:rPr>
              <a:t>LEFT  OUTER JOIN 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ENROLLS  E                                          </a:t>
            </a:r>
            <a:b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WHERE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dirty="0" err="1">
                <a:latin typeface="Arial Narrow" charset="0"/>
                <a:ea typeface="ＭＳ Ｐゴシック" charset="0"/>
                <a:cs typeface="ＭＳ Ｐゴシック" charset="0"/>
              </a:rPr>
              <a:t>E.Term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IS NULL;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o"/>
              <a:defRPr/>
            </a:pPr>
            <a:endParaRPr lang="en-US" dirty="0">
              <a:ea typeface="ＭＳ Ｐゴシック" pitchFamily="40" charset="-128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4E8F-354A-4201-8F25-962104F5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piece of paper </a:t>
            </a:r>
          </a:p>
        </p:txBody>
      </p:sp>
      <p:pic>
        <p:nvPicPr>
          <p:cNvPr id="1026" name="Picture 2" descr="Image result for &quot;get a piece of paper&quot; meme">
            <a:extLst>
              <a:ext uri="{FF2B5EF4-FFF2-40B4-BE49-F238E27FC236}">
                <a16:creationId xmlns:a16="http://schemas.microsoft.com/office/drawing/2014/main" id="{75A2C7DC-42B5-4D58-83F0-B741A69E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828800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22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DA6F3F5-E70A-4C3A-B5B6-1E323774F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Database Schemas for the Examples</a:t>
            </a:r>
          </a:p>
        </p:txBody>
      </p:sp>
      <p:sp>
        <p:nvSpPr>
          <p:cNvPr id="24883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6691F52-4300-4CB1-88BC-64CF7D2A9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/>
              <a:t>Student Database:</a:t>
            </a:r>
          </a:p>
          <a:p>
            <a:pPr>
              <a:lnSpc>
                <a:spcPct val="90000"/>
              </a:lnSpc>
            </a:pPr>
            <a:endParaRPr lang="en-US" altLang="en-US" sz="1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    STUDENT (</a:t>
            </a:r>
            <a:r>
              <a:rPr lang="en-US" altLang="en-US" u="sng"/>
              <a:t>SID</a:t>
            </a:r>
            <a:r>
              <a:rPr lang="en-US" altLang="en-US"/>
              <a:t>, Name, Major, Class, QPA, Phone);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   </a:t>
            </a:r>
            <a:r>
              <a:rPr lang="en-US" altLang="en-US">
                <a:solidFill>
                  <a:srgbClr val="FF3300"/>
                </a:solidFill>
              </a:rPr>
              <a:t>[</a:t>
            </a:r>
            <a:r>
              <a:rPr lang="en-US" altLang="en-US"/>
              <a:t>STUDENT (</a:t>
            </a:r>
            <a:r>
              <a:rPr lang="en-US" altLang="en-US" u="sng"/>
              <a:t>SID</a:t>
            </a:r>
            <a:r>
              <a:rPr lang="en-US" altLang="en-US"/>
              <a:t>, FName, LName, DEPT, Class, …);</a:t>
            </a:r>
            <a:r>
              <a:rPr lang="en-US" altLang="en-US">
                <a:solidFill>
                  <a:srgbClr val="FF3300"/>
                </a:solidFill>
              </a:rPr>
              <a:t>]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COURSE (</a:t>
            </a:r>
            <a:r>
              <a:rPr lang="en-US" altLang="en-US" u="sng"/>
              <a:t>CID</a:t>
            </a:r>
            <a:r>
              <a:rPr lang="en-US" altLang="en-US"/>
              <a:t>, Name, Credits);</a:t>
            </a:r>
            <a:br>
              <a:rPr lang="en-US" altLang="en-US"/>
            </a:br>
            <a:r>
              <a:rPr lang="en-US" altLang="en-US"/>
              <a:t>ENROLLS (</a:t>
            </a:r>
            <a:r>
              <a:rPr lang="en-US" altLang="en-US" u="sng"/>
              <a:t>CID,SID,Term</a:t>
            </a:r>
            <a:r>
              <a:rPr lang="en-US" altLang="en-US"/>
              <a:t>, Grade);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    STAFF (</a:t>
            </a:r>
            <a:r>
              <a:rPr lang="en-US" altLang="en-US" u="sng"/>
              <a:t>SSN</a:t>
            </a:r>
            <a:r>
              <a:rPr lang="en-US" altLang="en-US"/>
              <a:t>, SID, Name, Major);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l-GR" altLang="en-US" sz="2500">
                <a:latin typeface="Arial Narrow" panose="020B0606020202030204" pitchFamily="34" charset="0"/>
              </a:rPr>
              <a:t> </a:t>
            </a:r>
            <a:r>
              <a:rPr lang="en-US" altLang="en-US" sz="2500"/>
              <a:t>Library Database:</a:t>
            </a:r>
          </a:p>
          <a:p>
            <a:pPr>
              <a:lnSpc>
                <a:spcPct val="90000"/>
              </a:lnSpc>
            </a:pPr>
            <a:endParaRPr lang="en-US" altLang="en-US" sz="1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500"/>
              <a:t>    LIBRARIAN </a:t>
            </a:r>
            <a:r>
              <a:rPr lang="en-US" altLang="en-US"/>
              <a:t>(</a:t>
            </a:r>
            <a:r>
              <a:rPr lang="en-US" altLang="en-US" u="sng"/>
              <a:t>SSN</a:t>
            </a:r>
            <a:r>
              <a:rPr lang="en-US" altLang="en-US"/>
              <a:t>, Name, City, Gender, Salary, SNO);</a:t>
            </a:r>
            <a:r>
              <a:rPr lang="en-US" altLang="en-US" sz="250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500"/>
              <a:t>    SECTION </a:t>
            </a:r>
            <a:r>
              <a:rPr lang="en-US" altLang="en-US"/>
              <a:t>(</a:t>
            </a:r>
            <a:r>
              <a:rPr lang="en-US" altLang="en-US" u="sng"/>
              <a:t>SNO</a:t>
            </a:r>
            <a:r>
              <a:rPr lang="en-US" altLang="en-US"/>
              <a:t>, Name, HeadSSN);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   </a:t>
            </a:r>
            <a:r>
              <a:rPr lang="en-US" altLang="en-US" sz="2500"/>
              <a:t> DEPENDENT (</a:t>
            </a:r>
            <a:r>
              <a:rPr lang="en-US" altLang="en-US" sz="2500" u="sng"/>
              <a:t>Name, LIBSSN</a:t>
            </a:r>
            <a:r>
              <a:rPr lang="en-US" altLang="en-US" sz="2500"/>
              <a:t>, DSSN, Gender, DoB);</a:t>
            </a:r>
          </a:p>
          <a:p>
            <a:pPr>
              <a:lnSpc>
                <a:spcPct val="90000"/>
              </a:lnSpc>
            </a:pPr>
            <a:endParaRPr lang="en-US" altLang="en-US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8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8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8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8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8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8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8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8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8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8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8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8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8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6013DB49-2825-4D4C-AD06-F8017A7B3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02" y="4558193"/>
            <a:ext cx="7646196" cy="13619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Courier New" charset="0"/>
                <a:ea typeface="ＭＳ Ｐゴシック" charset="0"/>
                <a:cs typeface="Courier New" charset="0"/>
              </a:rPr>
              <a:t>SELECT</a:t>
            </a:r>
            <a: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  <a:t>  *</a:t>
            </a:r>
            <a:b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</a:br>
            <a:r>
              <a:rPr lang="en-US" sz="2000" b="1" dirty="0">
                <a:latin typeface="Courier New" charset="0"/>
                <a:ea typeface="ＭＳ Ｐゴシック" charset="0"/>
                <a:cs typeface="Courier New" charset="0"/>
              </a:rPr>
              <a:t>FROM</a:t>
            </a:r>
            <a: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  <a:t>    (STUDENT S </a:t>
            </a:r>
            <a:r>
              <a:rPr lang="en-US" sz="2000" b="1" dirty="0">
                <a:latin typeface="Arial Narrow" charset="0"/>
                <a:ea typeface="ＭＳ Ｐゴシック" charset="0"/>
                <a:cs typeface="ＭＳ Ｐゴシック" charset="0"/>
              </a:rPr>
              <a:t>LEFT  OUTER JOIN </a:t>
            </a:r>
            <a: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  <a:t> ENROLLS  E </a:t>
            </a:r>
            <a:r>
              <a:rPr lang="en-US" sz="2000" b="1" dirty="0">
                <a:latin typeface="Arial Narrow" charset="0"/>
                <a:ea typeface="ＭＳ Ｐゴシック" charset="0"/>
                <a:cs typeface="ＭＳ Ｐゴシック" charset="0"/>
              </a:rPr>
              <a:t>ON</a:t>
            </a:r>
            <a: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  <a:t> S.SID=E.SID)</a:t>
            </a:r>
          </a:p>
          <a:p>
            <a:pPr>
              <a:buClr>
                <a:schemeClr val="tx2"/>
              </a:buClr>
              <a:buFont typeface="Wingdings" charset="0"/>
              <a:buNone/>
              <a:defRPr/>
            </a:pPr>
            <a: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  <a:t>      </a:t>
            </a:r>
            <a:r>
              <a:rPr lang="en-US" sz="2000" b="1" dirty="0">
                <a:latin typeface="Courier New" charset="0"/>
                <a:ea typeface="ＭＳ Ｐゴシック" charset="0"/>
                <a:cs typeface="Courier New" charset="0"/>
              </a:rPr>
              <a:t>ORDER BY </a:t>
            </a:r>
            <a:r>
              <a:rPr lang="en-US" sz="2000" dirty="0">
                <a:latin typeface="Arial Narrow" charset="0"/>
                <a:ea typeface="ＭＳ Ｐゴシック" charset="0"/>
                <a:cs typeface="ＭＳ Ｐゴシック" charset="0"/>
              </a:rPr>
              <a:t>S.SID;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74754" name="Title 1">
            <a:extLst>
              <a:ext uri="{FF2B5EF4-FFF2-40B4-BE49-F238E27FC236}">
                <a16:creationId xmlns:a16="http://schemas.microsoft.com/office/drawing/2014/main" id="{679F5B30-0D2C-4B40-A8E1-7A9C68CDC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Q1 Execution</a:t>
            </a:r>
          </a:p>
        </p:txBody>
      </p:sp>
      <p:graphicFrame>
        <p:nvGraphicFramePr>
          <p:cNvPr id="7" name="Group 337">
            <a:extLst>
              <a:ext uri="{FF2B5EF4-FFF2-40B4-BE49-F238E27FC236}">
                <a16:creationId xmlns:a16="http://schemas.microsoft.com/office/drawing/2014/main" id="{BC470FA6-0EB7-445F-95D9-5C242CB8F40D}"/>
              </a:ext>
            </a:extLst>
          </p:cNvPr>
          <p:cNvGraphicFramePr>
            <a:graphicFrameLocks/>
          </p:cNvGraphicFramePr>
          <p:nvPr/>
        </p:nvGraphicFramePr>
        <p:xfrm>
          <a:off x="457200" y="1524000"/>
          <a:ext cx="3657600" cy="160496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Class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40" marB="457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John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124 </a:t>
                      </a:r>
                    </a:p>
                  </a:txBody>
                  <a:tcPr marT="45740" marB="457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Mary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2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T="45740" marB="457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Newman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356">
            <a:extLst>
              <a:ext uri="{FF2B5EF4-FFF2-40B4-BE49-F238E27FC236}">
                <a16:creationId xmlns:a16="http://schemas.microsoft.com/office/drawing/2014/main" id="{B3A21176-BCCE-4DD4-92F4-E806160F6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509941"/>
              </p:ext>
            </p:extLst>
          </p:nvPr>
        </p:nvGraphicFramePr>
        <p:xfrm>
          <a:off x="4572000" y="1524000"/>
          <a:ext cx="4038600" cy="1851026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Term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124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CS1555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r>
                        <a:rPr lang="en-US" sz="1600" dirty="0"/>
                        <a:t>124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CS1555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NULL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4814" name="Text Box 300">
            <a:extLst>
              <a:ext uri="{FF2B5EF4-FFF2-40B4-BE49-F238E27FC236}">
                <a16:creationId xmlns:a16="http://schemas.microsoft.com/office/drawing/2014/main" id="{3DC2964A-EE29-4213-B961-E43DCBE9F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937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74815" name="Text Box 302">
            <a:extLst>
              <a:ext uri="{FF2B5EF4-FFF2-40B4-BE49-F238E27FC236}">
                <a16:creationId xmlns:a16="http://schemas.microsoft.com/office/drawing/2014/main" id="{7CB1FB0F-1F63-4CA6-B3E8-E25D3B28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668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</a:t>
            </a:r>
          </a:p>
        </p:txBody>
      </p:sp>
      <p:sp>
        <p:nvSpPr>
          <p:cNvPr id="74816" name="Text Box 302">
            <a:extLst>
              <a:ext uri="{FF2B5EF4-FFF2-40B4-BE49-F238E27FC236}">
                <a16:creationId xmlns:a16="http://schemas.microsoft.com/office/drawing/2014/main" id="{18D685F3-1368-4B8B-93FE-6BFE3AF12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32188"/>
            <a:ext cx="533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 dirty="0">
                <a:solidFill>
                  <a:srgbClr val="FF0000"/>
                </a:solidFill>
                <a:latin typeface="Arial" panose="020B0604020202020204" pitchFamily="34" charset="0"/>
              </a:rPr>
              <a:t>Q1 RESULT</a:t>
            </a:r>
          </a:p>
        </p:txBody>
      </p:sp>
      <p:graphicFrame>
        <p:nvGraphicFramePr>
          <p:cNvPr id="10" name="Group 337">
            <a:extLst>
              <a:ext uri="{FF2B5EF4-FFF2-40B4-BE49-F238E27FC236}">
                <a16:creationId xmlns:a16="http://schemas.microsoft.com/office/drawing/2014/main" id="{5FB5354C-C2EC-42C9-91C1-1052A7BCDC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072523"/>
              </p:ext>
            </p:extLst>
          </p:nvPr>
        </p:nvGraphicFramePr>
        <p:xfrm>
          <a:off x="304800" y="3987800"/>
          <a:ext cx="8686802" cy="2336799"/>
        </p:xfrm>
        <a:graphic>
          <a:graphicData uri="http://schemas.openxmlformats.org/drawingml/2006/table">
            <a:tbl>
              <a:tblPr/>
              <a:tblGrid>
                <a:gridCol w="103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5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6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6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1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S.SID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S.Name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S.Class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 Major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E.SID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E.CID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E.Term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E.Grade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L="0" marR="0" marT="45738" marB="457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John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123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CS1520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Fall 20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3.75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L="0" marR="0" marT="45738" marB="457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John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123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CS1555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Fall 20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4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124 </a:t>
                      </a:r>
                    </a:p>
                  </a:txBody>
                  <a:tcPr marL="0" marR="0" marT="45738" marB="457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Mary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124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CS1520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Fall 20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4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124 </a:t>
                      </a:r>
                    </a:p>
                  </a:txBody>
                  <a:tcPr marL="0" marR="0" marT="45738" marB="457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Mary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124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CS1555 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Fall 20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NULL</a:t>
                      </a:r>
                    </a:p>
                  </a:txBody>
                  <a:tcPr marL="0" marR="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8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L="0" marR="0" marT="45738" marB="457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Newman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1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NULL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NULL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NULL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NULL</a:t>
                      </a:r>
                    </a:p>
                  </a:txBody>
                  <a:tcPr marL="0" marR="0" marT="45738" marB="457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48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Box 1">
            <a:extLst>
              <a:ext uri="{FF2B5EF4-FFF2-40B4-BE49-F238E27FC236}">
                <a16:creationId xmlns:a16="http://schemas.microsoft.com/office/drawing/2014/main" id="{FF21D78A-9280-4B74-ADFC-191BA5D76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60475"/>
            <a:ext cx="8467725" cy="1095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 Narrow" panose="020B0606020202030204" pitchFamily="34" charset="0"/>
              </a:rPr>
              <a:t>  SID, S.Name, S. Major</a:t>
            </a:r>
            <a:br>
              <a:rPr lang="en-US" altLang="en-US">
                <a:latin typeface="Arial Narrow" panose="020B0606020202030204" pitchFamily="34" charset="0"/>
              </a:rPr>
            </a:b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 Narrow" panose="020B0606020202030204" pitchFamily="34" charset="0"/>
              </a:rPr>
              <a:t>       STUDENT S </a:t>
            </a:r>
            <a:r>
              <a:rPr lang="en-US" altLang="en-US" b="1">
                <a:latin typeface="Arial Narrow" panose="020B0606020202030204" pitchFamily="34" charset="0"/>
              </a:rPr>
              <a:t>NATURAL</a:t>
            </a:r>
            <a:r>
              <a:rPr lang="en-US" altLang="en-US">
                <a:latin typeface="Arial Narrow" panose="020B0606020202030204" pitchFamily="34" charset="0"/>
              </a:rPr>
              <a:t> </a:t>
            </a:r>
            <a:r>
              <a:rPr lang="en-US" altLang="en-US" b="1">
                <a:latin typeface="Arial Narrow" panose="020B0606020202030204" pitchFamily="34" charset="0"/>
              </a:rPr>
              <a:t>LEFT  OUTER JOIN </a:t>
            </a:r>
            <a:r>
              <a:rPr lang="en-US" altLang="en-US">
                <a:latin typeface="Arial Narrow" panose="020B0606020202030204" pitchFamily="34" charset="0"/>
              </a:rPr>
              <a:t> ENROLLS  E                                          </a:t>
            </a:r>
            <a:br>
              <a:rPr lang="en-US" altLang="en-US">
                <a:latin typeface="Arial Narrow" panose="020B0606020202030204" pitchFamily="34" charset="0"/>
              </a:rPr>
            </a:b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 Narrow" panose="020B0606020202030204" pitchFamily="34" charset="0"/>
              </a:rPr>
              <a:t>     E.Term IS NULL;</a:t>
            </a:r>
            <a:endParaRPr lang="en-US" altLang="en-US"/>
          </a:p>
        </p:txBody>
      </p:sp>
      <p:sp>
        <p:nvSpPr>
          <p:cNvPr id="75779" name="Title 1">
            <a:extLst>
              <a:ext uri="{FF2B5EF4-FFF2-40B4-BE49-F238E27FC236}">
                <a16:creationId xmlns:a16="http://schemas.microsoft.com/office/drawing/2014/main" id="{4B5AF6F9-4BBC-45D8-A684-29C4DFA3E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Q2 Execution</a:t>
            </a:r>
          </a:p>
        </p:txBody>
      </p:sp>
      <p:graphicFrame>
        <p:nvGraphicFramePr>
          <p:cNvPr id="7" name="Group 337">
            <a:extLst>
              <a:ext uri="{FF2B5EF4-FFF2-40B4-BE49-F238E27FC236}">
                <a16:creationId xmlns:a16="http://schemas.microsoft.com/office/drawing/2014/main" id="{B41C4717-9156-4100-B7FC-8074A6334FA1}"/>
              </a:ext>
            </a:extLst>
          </p:cNvPr>
          <p:cNvGraphicFramePr>
            <a:graphicFrameLocks/>
          </p:cNvGraphicFramePr>
          <p:nvPr/>
        </p:nvGraphicFramePr>
        <p:xfrm>
          <a:off x="457200" y="2970213"/>
          <a:ext cx="3657600" cy="160496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Class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40" marB="457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John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124 </a:t>
                      </a:r>
                    </a:p>
                  </a:txBody>
                  <a:tcPr marT="45740" marB="457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Mary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2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T="45740" marB="457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Newman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40" marB="457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356">
            <a:extLst>
              <a:ext uri="{FF2B5EF4-FFF2-40B4-BE49-F238E27FC236}">
                <a16:creationId xmlns:a16="http://schemas.microsoft.com/office/drawing/2014/main" id="{CAC28BB4-E725-4AEB-9BF1-B9809E518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8385083"/>
              </p:ext>
            </p:extLst>
          </p:nvPr>
        </p:nvGraphicFramePr>
        <p:xfrm>
          <a:off x="4572000" y="2970213"/>
          <a:ext cx="4038600" cy="1676683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Term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124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CS1555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524">
                <a:tc>
                  <a:txBody>
                    <a:bodyPr/>
                    <a:lstStyle/>
                    <a:p>
                      <a:r>
                        <a:rPr lang="en-US" sz="1600" dirty="0"/>
                        <a:t>124</a:t>
                      </a:r>
                    </a:p>
                  </a:txBody>
                  <a:tcPr marT="39810" marB="39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CS1555 </a:t>
                      </a:r>
                      <a:endParaRPr lang="en-US" sz="1600" dirty="0"/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20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NULL</a:t>
                      </a:r>
                    </a:p>
                  </a:txBody>
                  <a:tcPr marT="39810" marB="39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5839" name="Text Box 300">
            <a:extLst>
              <a:ext uri="{FF2B5EF4-FFF2-40B4-BE49-F238E27FC236}">
                <a16:creationId xmlns:a16="http://schemas.microsoft.com/office/drawing/2014/main" id="{6E519D25-C6D5-48F4-AC2F-E55F43D9E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400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75840" name="Text Box 302">
            <a:extLst>
              <a:ext uri="{FF2B5EF4-FFF2-40B4-BE49-F238E27FC236}">
                <a16:creationId xmlns:a16="http://schemas.microsoft.com/office/drawing/2014/main" id="{5618028B-68CE-4CD8-BF30-7C21E0CF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15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</a:t>
            </a:r>
          </a:p>
        </p:txBody>
      </p:sp>
      <p:sp>
        <p:nvSpPr>
          <p:cNvPr id="75841" name="Text Box 302">
            <a:extLst>
              <a:ext uri="{FF2B5EF4-FFF2-40B4-BE49-F238E27FC236}">
                <a16:creationId xmlns:a16="http://schemas.microsoft.com/office/drawing/2014/main" id="{150125B1-9035-457D-98F2-95DC0BB85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800600"/>
            <a:ext cx="533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 dirty="0">
                <a:solidFill>
                  <a:srgbClr val="FF0000"/>
                </a:solidFill>
                <a:latin typeface="Arial" panose="020B0604020202020204" pitchFamily="34" charset="0"/>
              </a:rPr>
              <a:t>Q2 RESULT </a:t>
            </a:r>
          </a:p>
        </p:txBody>
      </p:sp>
      <p:graphicFrame>
        <p:nvGraphicFramePr>
          <p:cNvPr id="10" name="Group 337">
            <a:extLst>
              <a:ext uri="{FF2B5EF4-FFF2-40B4-BE49-F238E27FC236}">
                <a16:creationId xmlns:a16="http://schemas.microsoft.com/office/drawing/2014/main" id="{B048EC38-8D6B-4D57-8BCB-835F786CD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48436"/>
              </p:ext>
            </p:extLst>
          </p:nvPr>
        </p:nvGraphicFramePr>
        <p:xfrm>
          <a:off x="2438400" y="5230812"/>
          <a:ext cx="3675063" cy="873125"/>
        </p:xfrm>
        <a:graphic>
          <a:graphicData uri="http://schemas.openxmlformats.org/drawingml/2006/table">
            <a:tbl>
              <a:tblPr/>
              <a:tblGrid>
                <a:gridCol w="1038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S.SID</a:t>
                      </a:r>
                    </a:p>
                  </a:txBody>
                  <a:tcPr marL="91428" marR="91428"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S.Name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28" marR="91428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S. Major</a:t>
                      </a:r>
                    </a:p>
                  </a:txBody>
                  <a:tcPr marL="91428" marR="91428"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L="0" marR="0" marT="45747" marB="4574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Newman</a:t>
                      </a:r>
                    </a:p>
                  </a:txBody>
                  <a:tcPr marL="0" marR="0" marT="45747" marB="457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L="0" marR="0" marT="45747" marB="457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A9A1242-B9AB-422C-959D-92EA86929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19865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DAFFC2E-5603-4031-91BA-71B6CDD43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1488" y="1143000"/>
            <a:ext cx="8367712" cy="53340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sz="2500" dirty="0"/>
              <a:t>SQL supports </a:t>
            </a:r>
            <a:r>
              <a:rPr lang="en-US" altLang="en-US" sz="2500" dirty="0">
                <a:latin typeface="Comic Sans MS" panose="030F0702030302020204" pitchFamily="66" charset="0"/>
              </a:rPr>
              <a:t>UNION</a:t>
            </a:r>
            <a:r>
              <a:rPr lang="en-US" altLang="en-US" sz="2500" dirty="0"/>
              <a:t>, </a:t>
            </a:r>
            <a:r>
              <a:rPr lang="en-US" altLang="en-US" sz="2500" dirty="0">
                <a:latin typeface="Comic Sans MS" panose="030F0702030302020204" pitchFamily="66" charset="0"/>
              </a:rPr>
              <a:t>EXCEPT</a:t>
            </a:r>
            <a:r>
              <a:rPr lang="en-US" altLang="en-US" sz="2500" dirty="0"/>
              <a:t> (difference), </a:t>
            </a:r>
            <a:r>
              <a:rPr lang="en-US" altLang="en-US" sz="2500" dirty="0">
                <a:latin typeface="Comic Sans MS" panose="030F0702030302020204" pitchFamily="66" charset="0"/>
              </a:rPr>
              <a:t>INTERSECT (</a:t>
            </a:r>
            <a:r>
              <a:rPr lang="en-US" altLang="en-US" sz="2500" dirty="0"/>
              <a:t>not all vendors</a:t>
            </a:r>
            <a:r>
              <a:rPr lang="en-US" altLang="en-US" sz="2500" dirty="0">
                <a:latin typeface="Comic Sans MS" panose="030F0702030302020204" pitchFamily="66" charset="0"/>
              </a:rPr>
              <a:t>)</a:t>
            </a:r>
          </a:p>
          <a:p>
            <a:pPr>
              <a:buClr>
                <a:schemeClr val="tx2"/>
              </a:buClr>
            </a:pPr>
            <a:r>
              <a:rPr lang="en-US" altLang="en-US" sz="2500" dirty="0">
                <a:latin typeface="Comic Sans MS" panose="030F0702030302020204" pitchFamily="66" charset="0"/>
              </a:rPr>
              <a:t>UNION ALL </a:t>
            </a:r>
            <a:r>
              <a:rPr lang="en-US" altLang="en-US" sz="2500" dirty="0"/>
              <a:t>retains duplicates</a:t>
            </a:r>
          </a:p>
          <a:p>
            <a:pPr>
              <a:buClr>
                <a:schemeClr val="tx2"/>
              </a:buClr>
            </a:pPr>
            <a:r>
              <a:rPr lang="en-US" altLang="en-US" sz="2500" dirty="0"/>
              <a:t>Tables must be </a:t>
            </a:r>
            <a:r>
              <a:rPr lang="en-US" altLang="en-US" sz="2500" i="1" dirty="0"/>
              <a:t>union-compatible</a:t>
            </a:r>
          </a:p>
          <a:p>
            <a:pPr>
              <a:buClr>
                <a:schemeClr val="tx2"/>
              </a:buClr>
            </a:pPr>
            <a:r>
              <a:rPr lang="en-US" sz="2500" dirty="0"/>
              <a:t>STUDENT(Name, </a:t>
            </a:r>
            <a:r>
              <a:rPr lang="en-US" sz="2500" u="sng" dirty="0"/>
              <a:t>SID, Major</a:t>
            </a:r>
            <a:r>
              <a:rPr lang="en-US" sz="2500" dirty="0"/>
              <a:t>, Class)</a:t>
            </a:r>
            <a:endParaRPr lang="en-US" altLang="en-US" sz="2500" dirty="0"/>
          </a:p>
          <a:p>
            <a:pPr>
              <a:buClr>
                <a:schemeClr val="tx2"/>
              </a:buClr>
            </a:pPr>
            <a:endParaRPr lang="en-US" altLang="en-US" sz="500" dirty="0">
              <a:latin typeface="Arial Narrow" panose="020B0606020202030204" pitchFamily="34" charset="0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(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SID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STUDENT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Major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CS</a:t>
            </a:r>
            <a:r>
              <a:rPr lang="ja-JP" altLang="en-US" dirty="0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</a:t>
            </a:r>
            <a:r>
              <a:rPr lang="en-US" altLang="en-US" b="1" dirty="0">
                <a:latin typeface="Arial Narrow" panose="020B0606020202030204" pitchFamily="34" charset="0"/>
              </a:rPr>
              <a:t>UNION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latin typeface="Arial Narrow" panose="020B0606020202030204" pitchFamily="34" charset="0"/>
              </a:rPr>
              <a:t>    </a:t>
            </a:r>
            <a:r>
              <a:rPr lang="en-US" altLang="en-US" dirty="0">
                <a:latin typeface="Arial Narrow" panose="020B0606020202030204" pitchFamily="34" charset="0"/>
              </a:rPr>
              <a:t>(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 SID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STUDENT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Major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Math</a:t>
            </a:r>
            <a:r>
              <a:rPr lang="ja-JP" altLang="en-US" dirty="0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); </a:t>
            </a:r>
          </a:p>
        </p:txBody>
      </p:sp>
      <p:sp>
        <p:nvSpPr>
          <p:cNvPr id="198660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7B50D2F-A02B-491A-BB8B-454E1F086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657600"/>
            <a:ext cx="3886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(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SID 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STUDENT)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</a:t>
            </a:r>
            <a:r>
              <a:rPr lang="en-US" altLang="en-US" b="1" dirty="0">
                <a:latin typeface="Arial Narrow" panose="020B0606020202030204" pitchFamily="34" charset="0"/>
              </a:rPr>
              <a:t>EXCEPT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b="1" dirty="0">
                <a:latin typeface="Arial Narrow" panose="020B0606020202030204" pitchFamily="34" charset="0"/>
              </a:rPr>
              <a:t>    </a:t>
            </a:r>
            <a:r>
              <a:rPr lang="en-US" altLang="en-US" dirty="0">
                <a:latin typeface="Arial Narrow" panose="020B0606020202030204" pitchFamily="34" charset="0"/>
              </a:rPr>
              <a:t>(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SID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 STUDENT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  Major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Math</a:t>
            </a:r>
            <a:r>
              <a:rPr lang="ja-JP" altLang="en-US" dirty="0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); 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Char char="w"/>
            </a:pPr>
            <a:endParaRPr lang="en-US" altLang="en-US" dirty="0">
              <a:latin typeface="Arial Narrow" panose="020B060602020203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6000B4E-2124-40A5-B3CA-1B8D2F8F7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10053"/>
              </p:ext>
            </p:extLst>
          </p:nvPr>
        </p:nvGraphicFramePr>
        <p:xfrm>
          <a:off x="-1447800" y="3870251"/>
          <a:ext cx="91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21115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50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39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67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4522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 autoUpdateAnimBg="0"/>
      <p:bldP spid="19866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DD07531-E9A5-4CAF-BA09-CDCA41EAC1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4495800"/>
          </a:xfrm>
        </p:spPr>
        <p:txBody>
          <a:bodyPr/>
          <a:lstStyle/>
          <a:p>
            <a:r>
              <a:rPr lang="en-US" altLang="en-US" dirty="0"/>
              <a:t>String Concatenation is denoted by two vertical bars (||)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|| merges into a single string, one or more strings</a:t>
            </a:r>
          </a:p>
          <a:p>
            <a:pPr>
              <a:lnSpc>
                <a:spcPct val="120000"/>
              </a:lnSpc>
            </a:pPr>
            <a:endParaRPr lang="en-US" altLang="en-US" sz="1200" dirty="0"/>
          </a:p>
          <a:p>
            <a:pPr>
              <a:lnSpc>
                <a:spcPct val="120000"/>
              </a:lnSpc>
            </a:pPr>
            <a:r>
              <a:rPr lang="en-US" altLang="en-US" dirty="0"/>
              <a:t>E.g., Display in a single value (one column) the name of all students in CS 2550 and their phone numbers</a:t>
            </a:r>
          </a:p>
          <a:p>
            <a:pPr>
              <a:lnSpc>
                <a:spcPct val="120000"/>
              </a:lnSpc>
            </a:pPr>
            <a:endParaRPr lang="en-US" altLang="en-US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SELECT </a:t>
            </a:r>
            <a:r>
              <a:rPr lang="en-US" altLang="en-US" sz="2200" dirty="0">
                <a:latin typeface="Arial Narrow" panose="020B0606020202030204" pitchFamily="34" charset="0"/>
              </a:rPr>
              <a:t> </a:t>
            </a:r>
            <a:r>
              <a:rPr lang="en-US" altLang="en-US" sz="2200" dirty="0" err="1">
                <a:latin typeface="Arial Narrow" panose="020B0606020202030204" pitchFamily="34" charset="0"/>
              </a:rPr>
              <a:t>Fname</a:t>
            </a:r>
            <a:r>
              <a:rPr lang="en-US" altLang="en-US" sz="2200" dirty="0">
                <a:latin typeface="Arial Narrow" panose="020B0606020202030204" pitchFamily="34" charset="0"/>
              </a:rPr>
              <a:t> </a:t>
            </a:r>
            <a:r>
              <a:rPr lang="en-US" altLang="en-US" sz="2200" b="1" dirty="0">
                <a:latin typeface="Arial Narrow" panose="020B0606020202030204" pitchFamily="34" charset="0"/>
              </a:rPr>
              <a:t>||</a:t>
            </a:r>
            <a:r>
              <a:rPr lang="en-US" altLang="en-US" sz="2200" dirty="0">
                <a:latin typeface="Arial Narrow" panose="020B0606020202030204" pitchFamily="34" charset="0"/>
              </a:rPr>
              <a:t> </a:t>
            </a:r>
            <a:r>
              <a:rPr lang="ja-JP" altLang="en-US" sz="220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 </a:t>
            </a:r>
            <a:r>
              <a:rPr lang="ja-JP" altLang="en-US" sz="220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 </a:t>
            </a:r>
            <a:r>
              <a:rPr lang="en-US" altLang="ja-JP" sz="2200" b="1" dirty="0">
                <a:latin typeface="Arial Narrow" panose="020B0606020202030204" pitchFamily="34" charset="0"/>
              </a:rPr>
              <a:t>|| </a:t>
            </a:r>
            <a:r>
              <a:rPr lang="en-US" altLang="ja-JP" sz="2200" dirty="0" err="1">
                <a:latin typeface="Arial Narrow" panose="020B0606020202030204" pitchFamily="34" charset="0"/>
              </a:rPr>
              <a:t>Lname</a:t>
            </a:r>
            <a:r>
              <a:rPr lang="en-US" altLang="ja-JP" sz="2200" dirty="0">
                <a:latin typeface="Arial Narrow" panose="020B0606020202030204" pitchFamily="34" charset="0"/>
              </a:rPr>
              <a:t> AS Name, </a:t>
            </a:r>
            <a:r>
              <a:rPr lang="en-US" altLang="ja-JP" sz="2200" dirty="0" err="1">
                <a:latin typeface="Arial Narrow" panose="020B0606020202030204" pitchFamily="34" charset="0"/>
              </a:rPr>
              <a:t>PhoneNumber</a:t>
            </a:r>
            <a:r>
              <a:rPr lang="en-US" altLang="ja-JP" sz="2200" dirty="0">
                <a:latin typeface="Arial Narrow" panose="020B0606020202030204" pitchFamily="34" charset="0"/>
              </a:rPr>
              <a:t>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FROM</a:t>
            </a:r>
            <a:r>
              <a:rPr lang="en-US" altLang="en-US" sz="2200" dirty="0">
                <a:latin typeface="Arial Narrow" panose="020B0606020202030204" pitchFamily="34" charset="0"/>
              </a:rPr>
              <a:t>         STUDENT</a:t>
            </a:r>
            <a:r>
              <a:rPr lang="en-US" altLang="en-US" sz="2200" dirty="0">
                <a:latin typeface="Arial Unicode MS" panose="020B0604020202020204" pitchFamily="34" charset="-128"/>
              </a:rPr>
              <a:t> </a:t>
            </a:r>
            <a:r>
              <a:rPr lang="en-US" altLang="en-US" sz="2200" b="1" dirty="0">
                <a:latin typeface="Courier New" panose="02070309020205020404" pitchFamily="49" charset="0"/>
              </a:rPr>
              <a:t>NATURAL JOIN </a:t>
            </a:r>
            <a:r>
              <a:rPr lang="en-US" altLang="en-US" sz="2200" dirty="0">
                <a:latin typeface="Arial Unicode MS" panose="020B0604020202020204" pitchFamily="34" charset="-128"/>
              </a:rPr>
              <a:t>ENROLLS</a:t>
            </a:r>
          </a:p>
          <a:p>
            <a:pPr>
              <a:lnSpc>
                <a:spcPct val="110000"/>
              </a:lnSpc>
              <a:buFont typeface="Monotype Sorts" pitchFamily="-84" charset="2"/>
              <a:buNone/>
            </a:pPr>
            <a:r>
              <a:rPr lang="en-US" altLang="en-US" sz="2200" dirty="0">
                <a:latin typeface="Arial Narrow" panose="020B0606020202030204" pitchFamily="34" charset="0"/>
              </a:rPr>
              <a:t>           </a:t>
            </a:r>
            <a:r>
              <a:rPr lang="en-US" altLang="en-US" sz="2200" b="1" dirty="0">
                <a:latin typeface="Courier New" panose="02070309020205020404" pitchFamily="49" charset="0"/>
              </a:rPr>
              <a:t>WHERE  </a:t>
            </a:r>
            <a:r>
              <a:rPr lang="en-US" altLang="en-US" sz="2200" dirty="0">
                <a:latin typeface="Arial Narrow" panose="020B0606020202030204" pitchFamily="34" charset="0"/>
              </a:rPr>
              <a:t> Dept </a:t>
            </a:r>
            <a:r>
              <a:rPr lang="en-US" altLang="en-US" sz="2200" b="1" dirty="0">
                <a:latin typeface="Arial Narrow" panose="020B0606020202030204" pitchFamily="34" charset="0"/>
              </a:rPr>
              <a:t>||</a:t>
            </a:r>
            <a:r>
              <a:rPr lang="en-US" altLang="en-US" sz="2200" dirty="0">
                <a:latin typeface="Arial Narrow" panose="020B0606020202030204" pitchFamily="34" charset="0"/>
              </a:rPr>
              <a:t> </a:t>
            </a:r>
            <a:r>
              <a:rPr lang="en-US" altLang="en-US" sz="2200" dirty="0" err="1">
                <a:latin typeface="Arial Narrow" panose="020B0606020202030204" pitchFamily="34" charset="0"/>
              </a:rPr>
              <a:t>CourseNumber</a:t>
            </a:r>
            <a:r>
              <a:rPr lang="en-US" altLang="en-US" sz="2200" dirty="0">
                <a:latin typeface="Arial Narrow" panose="020B0606020202030204" pitchFamily="34" charset="0"/>
              </a:rPr>
              <a:t> = </a:t>
            </a:r>
            <a:r>
              <a:rPr lang="ja-JP" altLang="en-US" sz="2200">
                <a:latin typeface="Arial Narrow" panose="020B0606020202030204" pitchFamily="34" charset="0"/>
              </a:rPr>
              <a:t>‘</a:t>
            </a:r>
            <a:r>
              <a:rPr lang="en-US" altLang="ja-JP" sz="2200" dirty="0">
                <a:latin typeface="Arial Narrow" panose="020B0606020202030204" pitchFamily="34" charset="0"/>
              </a:rPr>
              <a:t>CS2550</a:t>
            </a:r>
            <a:r>
              <a:rPr lang="ja-JP" altLang="en-US" sz="2200">
                <a:latin typeface="Arial Narrow" panose="020B0606020202030204" pitchFamily="34" charset="0"/>
              </a:rPr>
              <a:t>’</a:t>
            </a:r>
            <a:r>
              <a:rPr lang="en-US" altLang="ja-JP" sz="2200" dirty="0">
                <a:latin typeface="Arial Narrow" panose="020B0606020202030204" pitchFamily="34" charset="0"/>
              </a:rPr>
              <a:t>;</a:t>
            </a:r>
            <a:r>
              <a:rPr lang="en-US" altLang="ja-JP" sz="2200" dirty="0"/>
              <a:t> </a:t>
            </a:r>
          </a:p>
          <a:p>
            <a:pPr>
              <a:lnSpc>
                <a:spcPct val="110000"/>
              </a:lnSpc>
            </a:pPr>
            <a:endParaRPr lang="en-US" altLang="en-US" sz="1800" dirty="0"/>
          </a:p>
          <a:p>
            <a:pPr>
              <a:buFont typeface="Monotype Sorts" pitchFamily="-84" charset="2"/>
              <a:buNone/>
            </a:pPr>
            <a:endParaRPr lang="en-US" altLang="en-US" dirty="0">
              <a:latin typeface="Arial Narrow" panose="020B0606020202030204" pitchFamily="34" charset="0"/>
            </a:endParaRPr>
          </a:p>
          <a:p>
            <a:pPr>
              <a:buFont typeface="Monotype Sorts" pitchFamily="-84" charset="2"/>
              <a:buNone/>
            </a:pPr>
            <a:endParaRPr lang="en-US" altLang="en-US" dirty="0">
              <a:latin typeface="Arial Narrow" panose="020B060602020203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937029E6-053B-4820-9ECD-54403EB88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Merging Fields in Queries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0BE596B-8523-4CD1-B470-E47EF68CF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Range Queries &amp; Range Conditions</a:t>
            </a:r>
          </a:p>
        </p:txBody>
      </p:sp>
      <p:sp>
        <p:nvSpPr>
          <p:cNvPr id="8192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4876BD9-6EDE-4D1B-9591-5E3BC74C9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4953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>
                <a:latin typeface="Tahoma" panose="020B0604030504040204" pitchFamily="34" charset="0"/>
              </a:rPr>
              <a:t>BETWEEN, and its negation NOT BETWEEN, can be used with numeric, character and datetime datatypes</a:t>
            </a:r>
          </a:p>
          <a:p>
            <a:pPr eaLnBrk="1" hangingPunct="1">
              <a:lnSpc>
                <a:spcPct val="120000"/>
              </a:lnSpc>
            </a:pPr>
            <a:endParaRPr lang="en-US" altLang="en-US" sz="100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>
                <a:latin typeface="Tahoma" panose="020B0604030504040204" pitchFamily="34" charset="0"/>
              </a:rPr>
              <a:t>Simplify the formulation of conjunction expressions</a:t>
            </a:r>
          </a:p>
          <a:p>
            <a:pPr eaLnBrk="1" hangingPunct="1">
              <a:lnSpc>
                <a:spcPct val="120000"/>
              </a:lnSpc>
            </a:pPr>
            <a:endParaRPr lang="en-US" altLang="en-US" sz="100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>
                <a:latin typeface="Tahoma" panose="020B0604030504040204" pitchFamily="34" charset="0"/>
              </a:rPr>
              <a:t>E.g.,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 Narrow" panose="020B0606020202030204" pitchFamily="34" charset="0"/>
              </a:rPr>
              <a:t>  *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 Narrow" panose="020B0606020202030204" pitchFamily="34" charset="0"/>
              </a:rPr>
              <a:t>       LIBRARIAN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 Narrow" panose="020B0606020202030204" pitchFamily="34" charset="0"/>
              </a:rPr>
              <a:t>    (Salary &gt;= 25000 </a:t>
            </a:r>
            <a:r>
              <a:rPr lang="en-US" altLang="en-US" b="1">
                <a:latin typeface="Courier New" panose="02070309020205020404" pitchFamily="49" charset="0"/>
              </a:rPr>
              <a:t>AND</a:t>
            </a:r>
            <a:r>
              <a:rPr lang="en-US" altLang="en-US">
                <a:latin typeface="Arial Narrow" panose="020B0606020202030204" pitchFamily="34" charset="0"/>
              </a:rPr>
              <a:t> Salary &lt;= 35000);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 Narrow" panose="020B0606020202030204" pitchFamily="34" charset="0"/>
              </a:rPr>
              <a:t>  *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 Narrow" panose="020B0606020202030204" pitchFamily="34" charset="0"/>
              </a:rPr>
              <a:t>       LIBRARIAN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 Narrow" panose="020B0606020202030204" pitchFamily="34" charset="0"/>
              </a:rPr>
              <a:t>     (Salary </a:t>
            </a:r>
            <a:r>
              <a:rPr lang="en-US" altLang="en-US" b="1">
                <a:latin typeface="Arial Narrow" panose="020B0606020202030204" pitchFamily="34" charset="0"/>
              </a:rPr>
              <a:t>BETWEEN</a:t>
            </a:r>
            <a:r>
              <a:rPr lang="en-US" altLang="en-US">
                <a:latin typeface="Arial Narrow" panose="020B0606020202030204" pitchFamily="34" charset="0"/>
              </a:rPr>
              <a:t> 25000 </a:t>
            </a:r>
            <a:r>
              <a:rPr lang="en-US" altLang="en-US" b="1">
                <a:latin typeface="Arial Narrow" panose="020B0606020202030204" pitchFamily="34" charset="0"/>
              </a:rPr>
              <a:t>AND</a:t>
            </a:r>
            <a:r>
              <a:rPr lang="en-US" altLang="en-US">
                <a:latin typeface="Arial Narrow" panose="020B0606020202030204" pitchFamily="34" charset="0"/>
              </a:rPr>
              <a:t> 35000);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EDE37584-515F-409D-A6D8-6A2AD6816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Partial Queries - Pattern Matching</a:t>
            </a:r>
            <a:r>
              <a:rPr lang="en-US" altLang="en-US" b="1"/>
              <a:t> </a:t>
            </a:r>
          </a:p>
        </p:txBody>
      </p:sp>
      <p:sp>
        <p:nvSpPr>
          <p:cNvPr id="21094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460202C-3B7A-45B1-B219-E3B94DB73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LIKE </a:t>
            </a:r>
            <a:r>
              <a:rPr lang="en-US" altLang="en-US" dirty="0"/>
              <a:t>/</a:t>
            </a:r>
            <a:r>
              <a:rPr lang="en-US" altLang="en-US" b="1" dirty="0"/>
              <a:t> NOT LIKE</a:t>
            </a:r>
            <a:r>
              <a:rPr lang="en-US" altLang="en-US" dirty="0"/>
              <a:t> support comparisons with partial strings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percent sign `%' indicates a match with an arbitrary number of characters including spaces</a:t>
            </a:r>
          </a:p>
          <a:p>
            <a:pPr lvl="2">
              <a:lnSpc>
                <a:spcPct val="90000"/>
              </a:lnSpc>
            </a:pPr>
            <a:r>
              <a:rPr lang="en-US" altLang="en-US" sz="2200" dirty="0"/>
              <a:t>Note that </a:t>
            </a:r>
            <a:r>
              <a:rPr lang="ja-JP" altLang="en-US" sz="2200" dirty="0"/>
              <a:t>‘</a:t>
            </a:r>
            <a:r>
              <a:rPr lang="en-US" altLang="ja-JP" sz="2200" dirty="0">
                <a:sym typeface="Symbol" panose="05050102010706020507" pitchFamily="18" charset="2"/>
              </a:rPr>
              <a:t></a:t>
            </a:r>
            <a:r>
              <a:rPr lang="ja-JP" altLang="en-US" sz="2200" dirty="0">
                <a:sym typeface="Symbol" panose="05050102010706020507" pitchFamily="18" charset="2"/>
              </a:rPr>
              <a:t>’</a:t>
            </a:r>
            <a:r>
              <a:rPr lang="en-US" altLang="ja-JP" sz="2200" dirty="0">
                <a:sym typeface="Symbol" panose="05050102010706020507" pitchFamily="18" charset="2"/>
              </a:rPr>
              <a:t> is not valid</a:t>
            </a:r>
            <a:endParaRPr lang="en-US" altLang="ja-JP" sz="22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An underscore sign '_' matches a single arbitrary character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Retrieve all students with Pitt phone extension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Phone format: ‘</a:t>
            </a:r>
            <a:r>
              <a:rPr lang="en-US" altLang="en-US" dirty="0" err="1"/>
              <a:t>xxx.xxxxxxx</a:t>
            </a:r>
            <a:r>
              <a:rPr lang="en-US" altLang="en-US" dirty="0"/>
              <a:t>’</a:t>
            </a:r>
          </a:p>
          <a:p>
            <a:pPr>
              <a:lnSpc>
                <a:spcPct val="90000"/>
              </a:lnSpc>
            </a:pPr>
            <a:endParaRPr lang="en-US" altLang="en-US" sz="600" dirty="0"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 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FROM </a:t>
            </a:r>
            <a:r>
              <a:rPr lang="en-US" altLang="en-US" dirty="0">
                <a:latin typeface="Arial Narrow" panose="020B0606020202030204" pitchFamily="34" charset="0"/>
              </a:rPr>
              <a:t>     STUDENT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Phone  LIKE  '412.62%';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0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4F58114-31AB-403E-A96D-58CC0322A3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Pattern Matching…</a:t>
            </a:r>
          </a:p>
        </p:txBody>
      </p:sp>
      <p:sp>
        <p:nvSpPr>
          <p:cNvPr id="21197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5B908C6-CE13-4C64-9B48-C26CCDF55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106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Retrieve all students with </a:t>
            </a:r>
            <a:r>
              <a:rPr lang="en-US" altLang="en-US" i="1" dirty="0"/>
              <a:t>local</a:t>
            </a:r>
            <a:r>
              <a:rPr lang="en-US" altLang="en-US" dirty="0"/>
              <a:t> phone numbers (any area code) which start with 6 and whose third digit is 3.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Phone format: ‘</a:t>
            </a:r>
            <a:r>
              <a:rPr lang="en-US" altLang="en-US" dirty="0" err="1"/>
              <a:t>xxx.xxxxxxx</a:t>
            </a:r>
            <a:r>
              <a:rPr lang="en-US" altLang="en-US" dirty="0"/>
              <a:t>’</a:t>
            </a:r>
          </a:p>
          <a:p>
            <a:pPr>
              <a:lnSpc>
                <a:spcPct val="90000"/>
              </a:lnSpc>
            </a:pPr>
            <a:endParaRPr lang="en-US" altLang="en-US" sz="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  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  STUDENT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WHERE </a:t>
            </a:r>
            <a:r>
              <a:rPr lang="en-US" altLang="en-US" dirty="0">
                <a:latin typeface="Arial Narrow" panose="020B0606020202030204" pitchFamily="34" charset="0"/>
              </a:rPr>
              <a:t>    Phone  </a:t>
            </a:r>
            <a:r>
              <a:rPr lang="en-US" altLang="en-US" b="1" dirty="0">
                <a:latin typeface="Courier New" panose="02070309020205020404" pitchFamily="49" charset="0"/>
              </a:rPr>
              <a:t>LIKE</a:t>
            </a:r>
            <a:r>
              <a:rPr lang="en-US" altLang="en-US" dirty="0">
                <a:latin typeface="Arial Narrow" panose="020B0606020202030204" pitchFamily="34" charset="0"/>
              </a:rPr>
              <a:t> 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____6_3%’;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ja-JP" sz="1200" dirty="0"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dirty="0">
                <a:latin typeface="Arial Narrow" panose="020B0606020202030204" pitchFamily="34" charset="0"/>
              </a:rPr>
              <a:t>Alte</a:t>
            </a:r>
            <a:r>
              <a:rPr lang="en-US" altLang="ja-JP" dirty="0"/>
              <a:t>rnative:    </a:t>
            </a:r>
            <a:r>
              <a:rPr lang="en-US" altLang="en-US" b="1" dirty="0">
                <a:latin typeface="Courier New" panose="02070309020205020404" pitchFamily="49" charset="0"/>
              </a:rPr>
              <a:t>WHERE Phone LIKE ‘</a:t>
            </a:r>
            <a:r>
              <a:rPr lang="en-US" altLang="ja-JP" b="1" dirty="0">
                <a:latin typeface="Courier New" panose="02070309020205020404" pitchFamily="49" charset="0"/>
              </a:rPr>
              <a:t>%.6_3%’;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2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b="1" dirty="0"/>
              <a:t>ESCAPE</a:t>
            </a:r>
            <a:r>
              <a:rPr lang="en-US" altLang="en-US" dirty="0"/>
              <a:t> defines the escape character that causes SQL to interpret a wildcard char (%) as itself in a string: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 </a:t>
            </a:r>
            <a:r>
              <a:rPr lang="en-US" altLang="en-US" dirty="0" err="1">
                <a:latin typeface="Arial Narrow" panose="020B0606020202030204" pitchFamily="34" charset="0"/>
              </a:rPr>
              <a:t>VideoName</a:t>
            </a:r>
            <a:endParaRPr lang="en-US" altLang="en-US" dirty="0"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RENTALS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 Discount</a:t>
            </a:r>
            <a:r>
              <a:rPr lang="en-US" altLang="en-US" b="1" dirty="0">
                <a:latin typeface="Courier New" panose="02070309020205020404" pitchFamily="49" charset="0"/>
              </a:rPr>
              <a:t> LIKE </a:t>
            </a:r>
            <a:r>
              <a:rPr lang="en-US" altLang="en-US" dirty="0">
                <a:latin typeface="Arial Narrow" panose="020B0606020202030204" pitchFamily="34" charset="0"/>
              </a:rPr>
              <a:t>'10&amp;%'  </a:t>
            </a:r>
            <a:r>
              <a:rPr lang="en-US" altLang="en-US" b="1" dirty="0">
                <a:latin typeface="Courier New" panose="02070309020205020404" pitchFamily="49" charset="0"/>
              </a:rPr>
              <a:t>ESCAPE </a:t>
            </a:r>
            <a:r>
              <a:rPr lang="en-US" altLang="en-US" dirty="0">
                <a:latin typeface="Arial Narrow" panose="020B0606020202030204" pitchFamily="34" charset="0"/>
              </a:rPr>
              <a:t> '&amp;';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1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1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97CEFED5-134D-4453-936C-3D642814E9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46BB6-E187-4EBA-B6B7-F627E5576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153400" cy="5105400"/>
          </a:xfrm>
        </p:spPr>
        <p:txBody>
          <a:bodyPr/>
          <a:lstStyle/>
          <a:p>
            <a:r>
              <a:rPr lang="en-US" altLang="en-US" b="1" dirty="0"/>
              <a:t>SIMILAR TO </a:t>
            </a:r>
            <a:r>
              <a:rPr lang="en-US" altLang="en-US" dirty="0"/>
              <a:t>/</a:t>
            </a:r>
            <a:r>
              <a:rPr lang="en-US" altLang="en-US" b="1" dirty="0"/>
              <a:t> NOT SIMILAR TO </a:t>
            </a:r>
            <a:r>
              <a:rPr lang="en-US" altLang="en-US" dirty="0"/>
              <a:t>support complex pattern matches a given string</a:t>
            </a:r>
          </a:p>
          <a:p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Retrieve all students with Pitt phone extension</a:t>
            </a:r>
            <a:endParaRPr lang="en-US" altLang="en-US" dirty="0">
              <a:latin typeface="Arial Narrow" panose="020B0606020202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 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FROM </a:t>
            </a:r>
            <a:r>
              <a:rPr lang="en-US" altLang="en-US" dirty="0">
                <a:latin typeface="Arial Narrow" panose="020B0606020202030204" pitchFamily="34" charset="0"/>
              </a:rPr>
              <a:t>     STUDENT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Phone  </a:t>
            </a:r>
            <a:r>
              <a:rPr lang="en-US" altLang="en-US" b="1" dirty="0">
                <a:latin typeface="Arial Narrow" panose="020B0606020202030204" pitchFamily="34" charset="0"/>
              </a:rPr>
              <a:t>SIMILAR TO  </a:t>
            </a:r>
            <a:r>
              <a:rPr lang="en-US" altLang="en-US" dirty="0">
                <a:latin typeface="Arial Narrow" panose="020B0606020202030204" pitchFamily="34" charset="0"/>
              </a:rPr>
              <a:t>'412.6(</a:t>
            </a:r>
            <a:r>
              <a:rPr lang="en-US" altLang="en-US" b="1" dirty="0">
                <a:latin typeface="Arial Narrow" panose="020B0606020202030204" pitchFamily="34" charset="0"/>
              </a:rPr>
              <a:t>2|4</a:t>
            </a:r>
            <a:r>
              <a:rPr lang="en-US" altLang="en-US" dirty="0">
                <a:latin typeface="Arial Narrow" panose="020B0606020202030204" pitchFamily="34" charset="0"/>
              </a:rPr>
              <a:t>)%’;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>
              <a:latin typeface="Arial Narrow" panose="020B0606020202030204" pitchFamily="34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https://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www.postgresql.org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/docs/current/functions-</a:t>
            </a:r>
            <a:r>
              <a:rPr lang="en-US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matching.html</a:t>
            </a:r>
            <a:endParaRPr lang="en-US" altLang="en-US" dirty="0"/>
          </a:p>
          <a:p>
            <a:endParaRPr lang="en-US" altLang="en-US" sz="2000" b="1" dirty="0"/>
          </a:p>
          <a:p>
            <a:r>
              <a:rPr lang="en-US" altLang="en-US" b="1" dirty="0">
                <a:latin typeface="Arial Narrow" panose="020B0606020202030204" pitchFamily="34" charset="0"/>
              </a:rPr>
              <a:t>Oracle: REGEXP_LIKE</a:t>
            </a:r>
            <a:r>
              <a:rPr lang="en-US" altLang="en-US" dirty="0">
                <a:latin typeface="Arial Narrow" panose="020B0606020202030204" pitchFamily="34" charset="0"/>
              </a:rPr>
              <a:t>(</a:t>
            </a:r>
            <a:r>
              <a:rPr lang="en-US" altLang="en-US" b="1" dirty="0">
                <a:latin typeface="Arial Narrow" panose="020B0606020202030204" pitchFamily="34" charset="0"/>
              </a:rPr>
              <a:t>x</a:t>
            </a:r>
            <a:r>
              <a:rPr lang="en-US" altLang="en-US" dirty="0">
                <a:latin typeface="Arial Narrow" panose="020B0606020202030204" pitchFamily="34" charset="0"/>
              </a:rPr>
              <a:t>, </a:t>
            </a:r>
            <a:r>
              <a:rPr lang="en-US" altLang="en-US" b="1" dirty="0">
                <a:latin typeface="Arial Narrow" panose="020B0606020202030204" pitchFamily="34" charset="0"/>
              </a:rPr>
              <a:t>pattern</a:t>
            </a:r>
            <a:r>
              <a:rPr lang="en-US" altLang="en-US" dirty="0">
                <a:latin typeface="Arial Narrow" panose="020B0606020202030204" pitchFamily="34" charset="0"/>
              </a:rPr>
              <a:t> [, </a:t>
            </a:r>
            <a:r>
              <a:rPr lang="en-US" altLang="en-US" b="1" dirty="0" err="1">
                <a:latin typeface="Arial Narrow" panose="020B0606020202030204" pitchFamily="34" charset="0"/>
              </a:rPr>
              <a:t>match_option</a:t>
            </a:r>
            <a:r>
              <a:rPr lang="en-US" altLang="en-US" dirty="0">
                <a:latin typeface="Arial Narrow" panose="020B0606020202030204" pitchFamily="34" charset="0"/>
              </a:rPr>
              <a:t>])</a:t>
            </a:r>
          </a:p>
          <a:p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A8D2FC80-2BFB-4E97-B79F-53F2360AC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Metacharacters from POSIX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82CB8D3-5558-4A40-B0E7-572634EBD2AA}"/>
              </a:ext>
            </a:extLst>
          </p:cNvPr>
          <p:cNvGraphicFramePr>
            <a:graphicFrameLocks/>
          </p:cNvGraphicFramePr>
          <p:nvPr/>
        </p:nvGraphicFramePr>
        <p:xfrm>
          <a:off x="457200" y="1219200"/>
          <a:ext cx="8305800" cy="502919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036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71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Meta-</a:t>
                      </a:r>
                      <a:b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characters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Meaning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Examples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41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\		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the match character is a special character, a literal, or a backreference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\n matches newline,</a:t>
                      </a:r>
                      <a:b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\\ matches \, </a:t>
                      </a:r>
                      <a:b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\( matches (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71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^		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the position at the start of the string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^A matches A if A is the 1st char in the string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3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$		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the position at the end of the string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$B matches B if B is the last char in the string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71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*		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the preceding character zero or more times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ba*rk matches brk, bark, baark, etc.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71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+		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the preceding character one or more times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ba+rk matches bark, baark, etc., but not brk.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71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?		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the preceding character zero or one time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ba?rk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matches 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brk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and bark only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T="45703" marB="45703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A1B35901-68EA-4369-8872-F21437DEC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Metacharacters from POSIX  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23605A-746A-4901-94B2-617C3DF670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478052"/>
              </p:ext>
            </p:extLst>
          </p:nvPr>
        </p:nvGraphicFramePr>
        <p:xfrm>
          <a:off x="457200" y="1219200"/>
          <a:ext cx="8305800" cy="50292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036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Meta-</a:t>
                      </a:r>
                      <a:b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characters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Meaning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Examples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{n}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a character exactly n times, where n is an integer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hob{2}it matches hobbit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{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n,m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}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Matches a character at least n times and at most m times, where n and m are both integers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hob{2,3}it matches hobbit and hobbbit only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	.			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Matches any single character except null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hob.it matches hobait, hobbit, etc.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763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(pattern)	 	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 subexpression that matches the specified pattern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anatom(y|ies) matches anatomy and anatomies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763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x|y	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x or y, where x and y are one or more characters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war|peace matches</a:t>
                      </a:r>
                      <a:b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war or peace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0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		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[abc] or [a-z]		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Matches any of the enclosed characters or the specified range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[ab]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bc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matches 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abc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and 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bbc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;  [a-c]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bc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matches 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abc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bbc</a:t>
                      </a: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and </a:t>
                      </a:r>
                      <a:r>
                        <a:rPr kumimoji="0" lang="en-US" alt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cbc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0A7D120-66D3-4597-881E-1505B4F8C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Relational Query Languages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B75E1E-2489-48F8-8D4D-0BEF36B3AA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9088" y="1219200"/>
            <a:ext cx="8672512" cy="5181600"/>
          </a:xfrm>
        </p:spPr>
        <p:txBody>
          <a:bodyPr/>
          <a:lstStyle/>
          <a:p>
            <a:pPr marL="533400" indent="-533400"/>
            <a:r>
              <a:rPr lang="en-US" altLang="en-US" b="1"/>
              <a:t>Query languages:</a:t>
            </a:r>
            <a:r>
              <a:rPr lang="en-US" altLang="en-US" i="1"/>
              <a:t>  </a:t>
            </a:r>
            <a:r>
              <a:rPr lang="en-US" altLang="en-US"/>
              <a:t>Allow manipulation and retrieval of data from a database</a:t>
            </a:r>
          </a:p>
          <a:p>
            <a:pPr marL="533400" indent="-533400"/>
            <a:endParaRPr lang="en-US" altLang="en-US" sz="900"/>
          </a:p>
          <a:p>
            <a:pPr marL="533400" indent="-533400"/>
            <a:r>
              <a:rPr lang="en-US" altLang="en-US"/>
              <a:t>User queries should be </a:t>
            </a:r>
            <a:r>
              <a:rPr lang="en-US" altLang="en-US">
                <a:solidFill>
                  <a:srgbClr val="FF0000"/>
                </a:solidFill>
              </a:rPr>
              <a:t>declarative</a:t>
            </a:r>
            <a:r>
              <a:rPr lang="en-US" altLang="en-US"/>
              <a:t>, specifying </a:t>
            </a:r>
            <a:r>
              <a:rPr lang="en-US" altLang="en-US" b="1"/>
              <a:t>what</a:t>
            </a:r>
            <a:r>
              <a:rPr lang="en-US" altLang="en-US"/>
              <a:t> is to be retrieved; the </a:t>
            </a:r>
            <a:r>
              <a:rPr lang="en-US" altLang="en-US" b="1">
                <a:solidFill>
                  <a:srgbClr val="280049"/>
                </a:solidFill>
              </a:rPr>
              <a:t>how</a:t>
            </a:r>
            <a:r>
              <a:rPr lang="en-US" altLang="en-US">
                <a:solidFill>
                  <a:srgbClr val="280049"/>
                </a:solidFill>
              </a:rPr>
              <a:t> is the responsibility of the system.</a:t>
            </a:r>
          </a:p>
          <a:p>
            <a:pPr marL="933450" lvl="1" indent="-533400">
              <a:buClr>
                <a:schemeClr val="tx2"/>
              </a:buClr>
            </a:pPr>
            <a:r>
              <a:rPr lang="en-US" altLang="en-US">
                <a:solidFill>
                  <a:srgbClr val="280049"/>
                </a:solidFill>
              </a:rPr>
              <a:t>Textual (SQL, QUEL), Graphical (QBE), Visual (QBI)</a:t>
            </a:r>
          </a:p>
          <a:p>
            <a:pPr marL="533400" indent="-533400"/>
            <a:endParaRPr lang="en-US" altLang="en-US" sz="900"/>
          </a:p>
          <a:p>
            <a:pPr marL="533400" indent="-533400"/>
            <a:r>
              <a:rPr lang="en-US" altLang="en-US"/>
              <a:t>Two mathematical Query Languages form the basis for </a:t>
            </a:r>
            <a:r>
              <a:rPr lang="ja-JP" altLang="en-US"/>
              <a:t>“</a:t>
            </a:r>
            <a:r>
              <a:rPr lang="en-US" altLang="ja-JP"/>
              <a:t>real</a:t>
            </a:r>
            <a:r>
              <a:rPr lang="ja-JP" altLang="en-US"/>
              <a:t>”</a:t>
            </a:r>
            <a:r>
              <a:rPr lang="en-US" altLang="ja-JP"/>
              <a:t> relational languages and for their implementation:</a:t>
            </a:r>
          </a:p>
          <a:p>
            <a:pPr marL="533400" indent="-533400"/>
            <a:endParaRPr lang="en-US" altLang="en-US" sz="600"/>
          </a:p>
          <a:p>
            <a:pPr marL="933450" lvl="1" indent="-533400">
              <a:buFont typeface="Wingdings" panose="05000000000000000000" pitchFamily="2" charset="2"/>
              <a:buAutoNum type="arabicPeriod"/>
            </a:pPr>
            <a:r>
              <a:rPr lang="en-US" altLang="en-US" b="1"/>
              <a:t>Relational Algebra:</a:t>
            </a:r>
            <a:r>
              <a:rPr lang="en-US" altLang="en-US"/>
              <a:t> Operational, very useful for representing execution plans.</a:t>
            </a:r>
          </a:p>
          <a:p>
            <a:pPr marL="933450" lvl="1" indent="-533400">
              <a:buFont typeface="Wingdings" panose="05000000000000000000" pitchFamily="2" charset="2"/>
              <a:buAutoNum type="arabicPeriod"/>
            </a:pPr>
            <a:r>
              <a:rPr lang="en-US" altLang="en-US" b="1"/>
              <a:t>Relational Calculus </a:t>
            </a:r>
            <a:r>
              <a:rPr lang="en-US" altLang="en-US"/>
              <a:t>(Tuple or Domain)</a:t>
            </a:r>
            <a:r>
              <a:rPr lang="en-US" altLang="en-US" b="1"/>
              <a:t>:</a:t>
            </a:r>
            <a:r>
              <a:rPr lang="en-US" altLang="en-US"/>
              <a:t> Lets users describe what they want, rather than how to compute it.  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3BC414DE-80CA-440D-9E2D-AA019F883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Challenging yet Common Query</a:t>
            </a:r>
          </a:p>
        </p:txBody>
      </p:sp>
      <p:sp>
        <p:nvSpPr>
          <p:cNvPr id="100355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3BFF812-9898-4A63-AFA9-1CAA8EFFAD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458200" cy="41148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/>
              <a:t>Assume ENROLL(SID, CID, score)</a:t>
            </a:r>
          </a:p>
          <a:p>
            <a:pPr>
              <a:buClr>
                <a:schemeClr val="tx2"/>
              </a:buClr>
            </a:pPr>
            <a:r>
              <a:rPr lang="en-US" altLang="en-US"/>
              <a:t>Find the ranking of students in CS2550 according to their scores. Your results should consider the case of tie.</a:t>
            </a:r>
          </a:p>
          <a:p>
            <a:pPr lvl="1"/>
            <a:r>
              <a:rPr lang="en-US" altLang="en-US" sz="2000"/>
              <a:t>E.g., output when 007 &amp; 009 both received the highest score.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D74558-91EC-4865-8EB1-C6DC221A0669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3581400"/>
          <a:ext cx="3886200" cy="213519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3A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</a:rPr>
                        <a:t>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3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AA03AE0F-186B-4F54-9CE1-796C5125D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01000" cy="838200"/>
          </a:xfrm>
        </p:spPr>
        <p:txBody>
          <a:bodyPr/>
          <a:lstStyle/>
          <a:p>
            <a:r>
              <a:rPr lang="en-US" altLang="en-US"/>
              <a:t>Nested Queries &amp; Set Comparisons</a:t>
            </a:r>
          </a:p>
        </p:txBody>
      </p:sp>
      <p:sp>
        <p:nvSpPr>
          <p:cNvPr id="6553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3853148-F340-4F4B-AC9D-298311F24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51054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/>
              <a:t>One of the most powerful features of SQL</a:t>
            </a:r>
          </a:p>
          <a:p>
            <a:pPr>
              <a:buClr>
                <a:schemeClr val="tx2"/>
              </a:buClr>
            </a:pPr>
            <a:endParaRPr lang="en-US" altLang="en-US" sz="1200"/>
          </a:p>
          <a:p>
            <a:pPr>
              <a:buClr>
                <a:schemeClr val="tx2"/>
              </a:buClr>
            </a:pPr>
            <a:r>
              <a:rPr lang="en-US" altLang="en-US"/>
              <a:t>Two definitions of a set: </a:t>
            </a:r>
          </a:p>
          <a:p>
            <a:pPr>
              <a:buClr>
                <a:schemeClr val="tx2"/>
              </a:buClr>
            </a:pPr>
            <a:endParaRPr lang="en-US" altLang="en-US" sz="1200"/>
          </a:p>
          <a:p>
            <a:pPr lvl="1">
              <a:buClr>
                <a:schemeClr val="tx2"/>
              </a:buClr>
            </a:pPr>
            <a:r>
              <a:rPr lang="en-US" altLang="en-US"/>
              <a:t>Explicit: list the members of the set within ( ) </a:t>
            </a:r>
            <a:br>
              <a:rPr lang="en-US" altLang="en-US"/>
            </a:br>
            <a:r>
              <a:rPr lang="en-US" altLang="en-US"/>
              <a:t>E.g., (1, 2, 3) and ('Science', 'Art', 'Children') </a:t>
            </a:r>
          </a:p>
          <a:p>
            <a:pPr lvl="1">
              <a:buClr>
                <a:schemeClr val="tx2"/>
              </a:buClr>
            </a:pPr>
            <a:endParaRPr lang="en-US" altLang="en-US" sz="1200"/>
          </a:p>
          <a:p>
            <a:pPr lvl="1">
              <a:buClr>
                <a:schemeClr val="tx2"/>
              </a:buClr>
            </a:pPr>
            <a:r>
              <a:rPr lang="en-US" altLang="en-US"/>
              <a:t>Implicit: define it as a subquery (nested query) whose output table (set) can appear in any clause in place of a table</a:t>
            </a:r>
          </a:p>
          <a:p>
            <a:pPr lvl="2">
              <a:buClr>
                <a:schemeClr val="tx2"/>
              </a:buClr>
            </a:pPr>
            <a:r>
              <a:rPr lang="en-US" altLang="en-US" sz="2400"/>
              <a:t>can be used at the FROM-clause</a:t>
            </a:r>
          </a:p>
          <a:p>
            <a:pPr lvl="2">
              <a:buClr>
                <a:schemeClr val="tx2"/>
              </a:buClr>
            </a:pPr>
            <a:r>
              <a:rPr lang="en-US" altLang="en-US" sz="2400"/>
              <a:t>can be used at the WHERE-clause by the selection condition of the </a:t>
            </a:r>
            <a:r>
              <a:rPr lang="en-US" altLang="en-US" sz="2400" i="1"/>
              <a:t>outer</a:t>
            </a:r>
            <a:r>
              <a:rPr lang="en-US" altLang="en-US" sz="2400"/>
              <a:t> SELECT statement</a:t>
            </a:r>
          </a:p>
          <a:p>
            <a:pPr>
              <a:buClr>
                <a:schemeClr val="tx2"/>
              </a:buClr>
            </a:pPr>
            <a:endParaRPr lang="en-US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 bldLvl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9F7B323E-6B90-4EEB-A007-962A81DE0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Scalar Subquery</a:t>
            </a:r>
          </a:p>
        </p:txBody>
      </p:sp>
      <p:sp>
        <p:nvSpPr>
          <p:cNvPr id="6758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B4DD580-32F3-4F83-9097-CF0CDEFB7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49530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/>
              <a:t>Scalar subquery: It is an inner query whose output is a single column and a single row</a:t>
            </a:r>
          </a:p>
          <a:p>
            <a:pPr>
              <a:buClr>
                <a:schemeClr val="tx2"/>
              </a:buClr>
            </a:pPr>
            <a:endParaRPr lang="en-US" altLang="en-US" sz="1200"/>
          </a:p>
          <a:p>
            <a:pPr>
              <a:buClr>
                <a:schemeClr val="tx2"/>
              </a:buClr>
            </a:pPr>
            <a:r>
              <a:rPr lang="en-US" altLang="en-US"/>
              <a:t>This can be used in any expression in which a single value may appear</a:t>
            </a:r>
          </a:p>
          <a:p>
            <a:pPr>
              <a:buClr>
                <a:schemeClr val="tx2"/>
              </a:buClr>
            </a:pPr>
            <a:endParaRPr lang="en-US" altLang="en-US" sz="1200"/>
          </a:p>
          <a:p>
            <a:pPr>
              <a:buClr>
                <a:schemeClr val="tx2"/>
              </a:buClr>
            </a:pPr>
            <a:r>
              <a:rPr lang="en-US" altLang="en-US"/>
              <a:t>E.g., Q1:</a:t>
            </a:r>
          </a:p>
          <a:p>
            <a:pPr>
              <a:buClr>
                <a:schemeClr val="tx2"/>
              </a:buClr>
            </a:pPr>
            <a:endParaRPr lang="en-US" altLang="en-US" sz="600"/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/>
              <a:t>    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Tahoma" panose="020B0604030504040204" pitchFamily="34" charset="0"/>
              </a:rPr>
              <a:t> SID, Name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Tahoma" panose="020B0604030504040204" pitchFamily="34" charset="0"/>
              </a:rPr>
              <a:t>     STUDENT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Tahoma" panose="020B0604030504040204" pitchFamily="34" charset="0"/>
              </a:rPr>
              <a:t>    SID = (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Tahoma" panose="020B0604030504040204" pitchFamily="34" charset="0"/>
              </a:rPr>
              <a:t> F.SID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                 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Tahoma" panose="020B0604030504040204" pitchFamily="34" charset="0"/>
              </a:rPr>
              <a:t>    STAFF AS F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                          </a:t>
            </a:r>
            <a:r>
              <a:rPr lang="en-US" altLang="en-US" b="1">
                <a:latin typeface="Courier New" panose="02070309020205020404" pitchFamily="49" charset="0"/>
              </a:rPr>
              <a:t>WHERE </a:t>
            </a:r>
            <a:r>
              <a:rPr lang="en-US" altLang="en-US">
                <a:latin typeface="Tahoma" panose="020B0604030504040204" pitchFamily="34" charset="0"/>
              </a:rPr>
              <a:t> F.SSN = </a:t>
            </a:r>
            <a:r>
              <a:rPr lang="ja-JP" altLang="en-US">
                <a:latin typeface="Tahoma" panose="020B0604030504040204" pitchFamily="34" charset="0"/>
              </a:rPr>
              <a:t>‘</a:t>
            </a:r>
            <a:r>
              <a:rPr lang="en-US" altLang="ja-JP">
                <a:latin typeface="Tahoma" panose="020B0604030504040204" pitchFamily="34" charset="0"/>
              </a:rPr>
              <a:t>132-32-2222</a:t>
            </a:r>
            <a:r>
              <a:rPr lang="ja-JP" altLang="en-US">
                <a:latin typeface="Tahoma" panose="020B0604030504040204" pitchFamily="34" charset="0"/>
              </a:rPr>
              <a:t>’</a:t>
            </a:r>
            <a:r>
              <a:rPr lang="en-US" altLang="ja-JP">
                <a:latin typeface="Tahoma" panose="020B0604030504040204" pitchFamily="34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0575F41-95D6-43CC-BFA0-4010F11B0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Another Example of Scalar Subquery</a:t>
            </a:r>
          </a:p>
        </p:txBody>
      </p:sp>
      <p:sp>
        <p:nvSpPr>
          <p:cNvPr id="10547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152722E-E371-4151-A19E-3899833886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077200" cy="4572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Q2: 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Tahoma" panose="020B0604030504040204" pitchFamily="34" charset="0"/>
              </a:rPr>
              <a:t> S.SID,  (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Tahoma" panose="020B0604030504040204" pitchFamily="34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DISTINCT</a:t>
            </a:r>
            <a:r>
              <a:rPr lang="en-US" altLang="en-US">
                <a:latin typeface="Tahoma" panose="020B0604030504040204" pitchFamily="34" charset="0"/>
              </a:rPr>
              <a:t> MAX(Grade)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             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Tahoma" panose="020B0604030504040204" pitchFamily="34" charset="0"/>
              </a:rPr>
              <a:t> ENROLL 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                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Tahoma" panose="020B0604030504040204" pitchFamily="34" charset="0"/>
              </a:rPr>
              <a:t> E.SID=S.SID) AS LG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Tahoma" panose="020B0604030504040204" pitchFamily="34" charset="0"/>
              </a:rPr>
              <a:t> STUDENT S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Tahoma" panose="020B0604030504040204" pitchFamily="34" charset="0"/>
              </a:rPr>
              <a:t> S.Major = </a:t>
            </a:r>
            <a:r>
              <a:rPr lang="ja-JP" altLang="en-US">
                <a:latin typeface="Tahoma" panose="020B0604030504040204" pitchFamily="34" charset="0"/>
              </a:rPr>
              <a:t>‘</a:t>
            </a:r>
            <a:r>
              <a:rPr lang="en-US" altLang="ja-JP">
                <a:latin typeface="Tahoma" panose="020B0604030504040204" pitchFamily="34" charset="0"/>
              </a:rPr>
              <a:t>CS</a:t>
            </a:r>
            <a:r>
              <a:rPr lang="ja-JP" altLang="en-US">
                <a:latin typeface="Tahoma" panose="020B0604030504040204" pitchFamily="34" charset="0"/>
              </a:rPr>
              <a:t>’</a:t>
            </a:r>
            <a:r>
              <a:rPr lang="en-US" altLang="ja-JP">
                <a:latin typeface="Tahoma" panose="020B0604030504040204" pitchFamily="34" charset="0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2433E9B8-CAB9-4544-81A5-8EE0BF555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Scalar Q2 Execution</a:t>
            </a:r>
          </a:p>
        </p:txBody>
      </p:sp>
      <p:graphicFrame>
        <p:nvGraphicFramePr>
          <p:cNvPr id="7" name="Group 337">
            <a:extLst>
              <a:ext uri="{FF2B5EF4-FFF2-40B4-BE49-F238E27FC236}">
                <a16:creationId xmlns:a16="http://schemas.microsoft.com/office/drawing/2014/main" id="{8DC822A9-78CA-4BCC-AA74-0F1D6669A2E9}"/>
              </a:ext>
            </a:extLst>
          </p:cNvPr>
          <p:cNvGraphicFramePr>
            <a:graphicFrameLocks/>
          </p:cNvGraphicFramePr>
          <p:nvPr/>
        </p:nvGraphicFramePr>
        <p:xfrm>
          <a:off x="457200" y="1524000"/>
          <a:ext cx="3657600" cy="2373314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691" marB="4569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691" marB="4569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Class</a:t>
                      </a:r>
                    </a:p>
                  </a:txBody>
                  <a:tcPr marT="45691" marB="4569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T="45691" marB="4569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10" marB="457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John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124 </a:t>
                      </a:r>
                    </a:p>
                  </a:txBody>
                  <a:tcPr marT="45710" marB="457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Mary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126 </a:t>
                      </a:r>
                    </a:p>
                  </a:txBody>
                  <a:tcPr marT="45710" marB="457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Sam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2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6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T="45710" marB="457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Newman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7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132</a:t>
                      </a:r>
                    </a:p>
                  </a:txBody>
                  <a:tcPr marT="45710" marB="4571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Erin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EE</a:t>
                      </a:r>
                    </a:p>
                  </a:txBody>
                  <a:tcPr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Group 356">
            <a:extLst>
              <a:ext uri="{FF2B5EF4-FFF2-40B4-BE49-F238E27FC236}">
                <a16:creationId xmlns:a16="http://schemas.microsoft.com/office/drawing/2014/main" id="{1C6A235A-5291-4291-856B-5B9D4BB538A3}"/>
              </a:ext>
            </a:extLst>
          </p:cNvPr>
          <p:cNvGraphicFramePr>
            <a:graphicFrameLocks/>
          </p:cNvGraphicFramePr>
          <p:nvPr/>
        </p:nvGraphicFramePr>
        <p:xfrm>
          <a:off x="4572000" y="1524000"/>
          <a:ext cx="4038600" cy="262255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5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Term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10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3.75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124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10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31">
                <a:tc>
                  <a:txBody>
                    <a:bodyPr/>
                    <a:lstStyle/>
                    <a:p>
                      <a:r>
                        <a:rPr lang="en-US" sz="1600" dirty="0"/>
                        <a:t>126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CS1520 </a:t>
                      </a:r>
                      <a:endParaRPr lang="en-US" sz="1600" dirty="0"/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10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53">
                <a:tc>
                  <a:txBody>
                    <a:bodyPr/>
                    <a:lstStyle/>
                    <a:p>
                      <a:r>
                        <a:rPr lang="en-US" sz="1600" dirty="0"/>
                        <a:t>123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CS1555 </a:t>
                      </a:r>
                      <a:endParaRPr lang="en-US" sz="1600" dirty="0"/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10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53">
                <a:tc>
                  <a:txBody>
                    <a:bodyPr/>
                    <a:lstStyle/>
                    <a:p>
                      <a:r>
                        <a:rPr lang="en-US" sz="1600" dirty="0"/>
                        <a:t>124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CS1555 </a:t>
                      </a:r>
                      <a:endParaRPr lang="en-US" sz="1600" dirty="0"/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Fall 10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NULL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53">
                <a:tc>
                  <a:txBody>
                    <a:bodyPr/>
                    <a:lstStyle/>
                    <a:p>
                      <a:r>
                        <a:rPr lang="en-US" sz="1600" dirty="0"/>
                        <a:t>126</a:t>
                      </a:r>
                    </a:p>
                  </a:txBody>
                  <a:tcPr marT="41419" marB="4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Spring 11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NULL</a:t>
                      </a:r>
                    </a:p>
                  </a:txBody>
                  <a:tcPr marT="41419" marB="4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7602" name="Text Box 300">
            <a:extLst>
              <a:ext uri="{FF2B5EF4-FFF2-40B4-BE49-F238E27FC236}">
                <a16:creationId xmlns:a16="http://schemas.microsoft.com/office/drawing/2014/main" id="{46E9F61A-00B3-47B4-BFF9-8393763C9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937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107603" name="Text Box 302">
            <a:extLst>
              <a:ext uri="{FF2B5EF4-FFF2-40B4-BE49-F238E27FC236}">
                <a16:creationId xmlns:a16="http://schemas.microsoft.com/office/drawing/2014/main" id="{911F7E81-DBC5-4872-BA27-8DB5DA5EC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668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</a:t>
            </a:r>
          </a:p>
        </p:txBody>
      </p:sp>
      <p:graphicFrame>
        <p:nvGraphicFramePr>
          <p:cNvPr id="12" name="Group 337">
            <a:extLst>
              <a:ext uri="{FF2B5EF4-FFF2-40B4-BE49-F238E27FC236}">
                <a16:creationId xmlns:a16="http://schemas.microsoft.com/office/drawing/2014/main" id="{73DCC9AD-7F78-4611-93C7-D59171103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47649"/>
              </p:ext>
            </p:extLst>
          </p:nvPr>
        </p:nvGraphicFramePr>
        <p:xfrm>
          <a:off x="2438400" y="4267200"/>
          <a:ext cx="1676400" cy="1985962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LG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35" marB="4573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124 </a:t>
                      </a:r>
                    </a:p>
                  </a:txBody>
                  <a:tcPr marT="45735" marB="4573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4 </a:t>
                      </a: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12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126 </a:t>
                      </a:r>
                    </a:p>
                  </a:txBody>
                  <a:tcPr marT="45735" marB="4573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3 </a:t>
                      </a: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999</a:t>
                      </a:r>
                    </a:p>
                  </a:txBody>
                  <a:tcPr marT="45735" marB="4573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 marT="45735" marB="457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24" name="Text Box 302">
            <a:extLst>
              <a:ext uri="{FF2B5EF4-FFF2-40B4-BE49-F238E27FC236}">
                <a16:creationId xmlns:a16="http://schemas.microsoft.com/office/drawing/2014/main" id="{FDD99EB3-0207-4C81-991E-6DBFD382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1981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FF0000"/>
                </a:solidFill>
                <a:latin typeface="Arial" panose="020B0604020202020204" pitchFamily="34" charset="0"/>
              </a:rPr>
              <a:t>Q2 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75746-1075-424F-BB60-7EE1E21B8068}"/>
              </a:ext>
            </a:extLst>
          </p:cNvPr>
          <p:cNvSpPr txBox="1"/>
          <p:nvPr/>
        </p:nvSpPr>
        <p:spPr>
          <a:xfrm>
            <a:off x="4533900" y="5002213"/>
            <a:ext cx="4381500" cy="11699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q"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Q2 is equivalent to a single-level SQL query; which one?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040C5CE4-CD2B-488F-9461-D2D0D9FA9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Equivalent Query to Q2</a:t>
            </a:r>
          </a:p>
        </p:txBody>
      </p:sp>
      <p:sp>
        <p:nvSpPr>
          <p:cNvPr id="10854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04AD86E-B0BC-4F8D-A604-2166D59C5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077200" cy="4572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Q2 Equivalent Query: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Tahoma" panose="020B0604030504040204" pitchFamily="34" charset="0"/>
              </a:rPr>
              <a:t> SID, MAX(Grade) AS LG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Tahoma" panose="020B0604030504040204" pitchFamily="34" charset="0"/>
              </a:rPr>
              <a:t> STUDENT S </a:t>
            </a:r>
            <a:r>
              <a:rPr lang="en-US" altLang="en-US" b="1">
                <a:latin typeface="Courier New" panose="02070309020205020404" pitchFamily="49" charset="0"/>
              </a:rPr>
              <a:t>NATURAL LEFT JOIN</a:t>
            </a:r>
            <a:r>
              <a:rPr lang="en-US" altLang="en-US">
                <a:latin typeface="Tahoma" panose="020B0604030504040204" pitchFamily="34" charset="0"/>
              </a:rPr>
              <a:t> ENROLL 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</a:t>
            </a:r>
            <a:r>
              <a:rPr lang="en-US" altLang="en-US" sz="1200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Tahoma" panose="020B0604030504040204" pitchFamily="34" charset="0"/>
              </a:rPr>
              <a:t> S.Major = </a:t>
            </a:r>
            <a:r>
              <a:rPr lang="ja-JP" altLang="en-US">
                <a:latin typeface="Tahoma" panose="020B0604030504040204" pitchFamily="34" charset="0"/>
              </a:rPr>
              <a:t>‘</a:t>
            </a:r>
            <a:r>
              <a:rPr lang="en-US" altLang="ja-JP">
                <a:latin typeface="Tahoma" panose="020B0604030504040204" pitchFamily="34" charset="0"/>
              </a:rPr>
              <a:t>CS</a:t>
            </a:r>
            <a:r>
              <a:rPr lang="ja-JP" altLang="en-US">
                <a:latin typeface="Tahoma" panose="020B0604030504040204" pitchFamily="34" charset="0"/>
              </a:rPr>
              <a:t>’</a:t>
            </a:r>
            <a:endParaRPr lang="en-US" altLang="ja-JP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>
                <a:latin typeface="Tahoma" panose="020B0604030504040204" pitchFamily="34" charset="0"/>
              </a:rPr>
              <a:t>     </a:t>
            </a:r>
            <a:r>
              <a:rPr lang="en-US" altLang="ja-JP" b="1">
                <a:latin typeface="Courier New" panose="02070309020205020404" pitchFamily="49" charset="0"/>
              </a:rPr>
              <a:t>GROUP BY </a:t>
            </a:r>
            <a:r>
              <a:rPr lang="en-US" altLang="ja-JP">
                <a:latin typeface="Tahoma" panose="020B0604030504040204" pitchFamily="34" charset="0"/>
              </a:rPr>
              <a:t>SID;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51008289-47FF-4BAD-AD33-BC3113649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Set Membership  </a:t>
            </a:r>
          </a:p>
        </p:txBody>
      </p:sp>
      <p:sp>
        <p:nvSpPr>
          <p:cNvPr id="10240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72CAA8F-460B-43A6-A005-10FE48473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534400" cy="48006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The IN and NOT IN operators check for simple membership. </a:t>
            </a:r>
          </a:p>
          <a:p>
            <a:pPr eaLnBrk="1" hangingPunct="1">
              <a:buClr>
                <a:schemeClr val="tx2"/>
              </a:buClr>
            </a:pPr>
            <a:endParaRPr lang="en-US" altLang="en-US" sz="180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LIBRARIAN (SSN, Name, City, Gender, Salary, SNO); </a:t>
            </a:r>
          </a:p>
          <a:p>
            <a:pPr eaLnBrk="1" hangingPunct="1">
              <a:buClr>
                <a:schemeClr val="tx2"/>
              </a:buClr>
              <a:buFont typeface="Monotype Sorts" pitchFamily="-84" charset="2"/>
              <a:buNone/>
            </a:pPr>
            <a:r>
              <a:rPr lang="en-US" altLang="en-US" sz="2500">
                <a:latin typeface="Tahoma" panose="020B0604030504040204" pitchFamily="34" charset="0"/>
              </a:rPr>
              <a:t>   SECTION (SNO, Name, HeadSSN);</a:t>
            </a:r>
          </a:p>
          <a:p>
            <a:pPr eaLnBrk="1" hangingPunct="1">
              <a:buClr>
                <a:schemeClr val="tx2"/>
              </a:buClr>
            </a:pPr>
            <a:endParaRPr lang="en-US" altLang="en-US" sz="180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  <a:buFont typeface="Monotype Sorts" pitchFamily="-84" charset="2"/>
              <a:buNone/>
            </a:pPr>
            <a:r>
              <a:rPr lang="en-US" altLang="en-US" sz="2500">
                <a:latin typeface="Tahoma" panose="020B0604030504040204" pitchFamily="34" charset="0"/>
              </a:rPr>
              <a:t>   Q1: List each head librarian's SSN, along with their   </a:t>
            </a:r>
            <a:br>
              <a:rPr lang="en-US" altLang="en-US" sz="2500">
                <a:latin typeface="Tahoma" panose="020B0604030504040204" pitchFamily="34" charset="0"/>
              </a:rPr>
            </a:br>
            <a:r>
              <a:rPr lang="en-US" altLang="en-US" sz="2500">
                <a:latin typeface="Tahoma" panose="020B0604030504040204" pitchFamily="34" charset="0"/>
              </a:rPr>
              <a:t>      section, except those of the Science &amp; Art sections.</a:t>
            </a:r>
          </a:p>
          <a:p>
            <a:pPr eaLnBrk="1" hangingPunct="1">
              <a:buClr>
                <a:schemeClr val="tx2"/>
              </a:buClr>
            </a:pPr>
            <a:endParaRPr lang="en-US" altLang="en-US" sz="120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ts val="300"/>
              </a:spcBef>
              <a:buClr>
                <a:schemeClr val="tx2"/>
              </a:buClr>
              <a:buFont typeface="Monotype Sorts" pitchFamily="-84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latin typeface="Courier New" panose="02070309020205020404" pitchFamily="49" charset="0"/>
              </a:rPr>
              <a:t>SELECT</a:t>
            </a:r>
            <a:r>
              <a:rPr lang="en-US" altLang="en-US" sz="2500">
                <a:latin typeface="Arial Narrow" panose="020B0606020202030204" pitchFamily="34" charset="0"/>
              </a:rPr>
              <a:t> HeadSSN, Name </a:t>
            </a:r>
          </a:p>
          <a:p>
            <a:pPr eaLnBrk="1" hangingPunct="1">
              <a:lnSpc>
                <a:spcPct val="9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latin typeface="Courier New" panose="02070309020205020404" pitchFamily="49" charset="0"/>
              </a:rPr>
              <a:t>FROM</a:t>
            </a:r>
            <a:r>
              <a:rPr lang="en-US" altLang="en-US" sz="2500">
                <a:latin typeface="Arial Narrow" panose="020B0606020202030204" pitchFamily="34" charset="0"/>
              </a:rPr>
              <a:t>      SECTION </a:t>
            </a:r>
          </a:p>
          <a:p>
            <a:pPr eaLnBrk="1" hangingPunct="1">
              <a:lnSpc>
                <a:spcPct val="9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latin typeface="Courier New" panose="02070309020205020404" pitchFamily="49" charset="0"/>
              </a:rPr>
              <a:t>WHERE </a:t>
            </a:r>
            <a:r>
              <a:rPr lang="en-US" altLang="en-US" sz="2500">
                <a:latin typeface="Arial Narrow" panose="020B0606020202030204" pitchFamily="34" charset="0"/>
              </a:rPr>
              <a:t> Name </a:t>
            </a:r>
            <a:r>
              <a:rPr lang="en-US" altLang="en-US" sz="2500" b="1">
                <a:solidFill>
                  <a:srgbClr val="CF0E30"/>
                </a:solidFill>
                <a:latin typeface="Arial Narrow" panose="020B0606020202030204" pitchFamily="34" charset="0"/>
              </a:rPr>
              <a:t>NOT IN</a:t>
            </a:r>
            <a:r>
              <a:rPr lang="en-US" altLang="en-US" sz="2500">
                <a:solidFill>
                  <a:srgbClr val="CF0E3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500">
                <a:latin typeface="Arial Narrow" panose="020B0606020202030204" pitchFamily="34" charset="0"/>
              </a:rPr>
              <a:t>('Science', 'Art</a:t>
            </a:r>
            <a:r>
              <a:rPr lang="ja-JP" altLang="en-US" sz="2500">
                <a:latin typeface="Arial Narrow" panose="020B0606020202030204" pitchFamily="34" charset="0"/>
              </a:rPr>
              <a:t>‘</a:t>
            </a:r>
            <a:r>
              <a:rPr lang="en-US" altLang="ja-JP" sz="2500">
                <a:latin typeface="Arial Narrow" panose="020B0606020202030204" pitchFamily="34" charset="0"/>
              </a:rPr>
              <a:t>); </a:t>
            </a:r>
            <a:endParaRPr lang="en-US" altLang="en-US" sz="2500">
              <a:latin typeface="Arial Narrow" panose="020B0606020202030204" pitchFamily="34" charset="0"/>
            </a:endParaRPr>
          </a:p>
        </p:txBody>
      </p:sp>
      <p:pic>
        <p:nvPicPr>
          <p:cNvPr id="110596" name="Picture 2">
            <a:extLst>
              <a:ext uri="{FF2B5EF4-FFF2-40B4-BE49-F238E27FC236}">
                <a16:creationId xmlns:a16="http://schemas.microsoft.com/office/drawing/2014/main" id="{72A5280A-0E64-42BE-BEF1-EA1650EE3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"/>
            <a:ext cx="15684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482354-C690-409B-9BCD-17562EEB9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Set Membership</a:t>
            </a:r>
          </a:p>
        </p:txBody>
      </p:sp>
      <p:sp>
        <p:nvSpPr>
          <p:cNvPr id="8806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E08D06D-1615-4430-A03A-8836834CBD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 dirty="0">
                <a:ea typeface="ＭＳ Ｐゴシック" charset="0"/>
                <a:cs typeface="ＭＳ Ｐゴシック" charset="0"/>
              </a:rPr>
              <a:t>LIBRARIAN (</a:t>
            </a:r>
            <a:r>
              <a:rPr lang="en-US" sz="2200" u="sng" dirty="0">
                <a:ea typeface="ＭＳ Ｐゴシック" charset="0"/>
                <a:cs typeface="ＭＳ Ｐゴシック" charset="0"/>
              </a:rPr>
              <a:t>SSN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, Name, City, Gender, Salary, SNO); 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 dirty="0">
                <a:ea typeface="ＭＳ Ｐゴシック" charset="0"/>
                <a:cs typeface="ＭＳ Ｐゴシック" charset="0"/>
              </a:rPr>
              <a:t>SECTION (</a:t>
            </a:r>
            <a:r>
              <a:rPr lang="en-US" sz="2200" u="sng" dirty="0">
                <a:ea typeface="ＭＳ Ｐゴシック" charset="0"/>
                <a:cs typeface="ＭＳ Ｐゴシック" charset="0"/>
              </a:rPr>
              <a:t>SNO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, Name, </a:t>
            </a:r>
            <a:r>
              <a:rPr lang="en-US" sz="2200" dirty="0" err="1">
                <a:ea typeface="ＭＳ Ｐゴシック" charset="0"/>
                <a:cs typeface="ＭＳ Ｐゴシック" charset="0"/>
              </a:rPr>
              <a:t>HeadSSN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200" dirty="0">
                <a:ea typeface="ＭＳ Ｐゴシック" charset="0"/>
                <a:cs typeface="ＭＳ Ｐゴシック" charset="0"/>
              </a:rPr>
              <a:t>DEPENDENT (</a:t>
            </a:r>
            <a:r>
              <a:rPr lang="en-US" sz="2200" u="sng" dirty="0">
                <a:ea typeface="ＭＳ Ｐゴシック" charset="0"/>
                <a:cs typeface="ＭＳ Ｐゴシック" charset="0"/>
              </a:rPr>
              <a:t>Name, LIBSSN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, DSSN, Gender, </a:t>
            </a:r>
            <a:r>
              <a:rPr lang="en-US" sz="2200" dirty="0" err="1">
                <a:ea typeface="ＭＳ Ｐゴシック" charset="0"/>
                <a:cs typeface="ＭＳ Ｐゴシック" charset="0"/>
              </a:rPr>
              <a:t>DoB</a:t>
            </a:r>
            <a:r>
              <a:rPr lang="en-US" sz="2200" dirty="0">
                <a:ea typeface="ＭＳ Ｐゴシック" charset="0"/>
                <a:cs typeface="ＭＳ Ｐゴシック" charset="0"/>
              </a:rPr>
              <a:t>);</a:t>
            </a:r>
          </a:p>
          <a:p>
            <a:pPr marL="0" indent="0" eaLnBrk="1" hangingPunct="1">
              <a:buClr>
                <a:schemeClr val="tx2"/>
              </a:buClr>
              <a:buFont typeface="Monotype Sorts" charset="0"/>
              <a:buNone/>
              <a:defRPr/>
            </a:pPr>
            <a:endParaRPr lang="en-US" sz="3200" dirty="0">
              <a:latin typeface="Arial Narrow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600"/>
              </a:spcAft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sz="2500" dirty="0">
                <a:latin typeface="Arial Narrow" charset="0"/>
                <a:ea typeface="ＭＳ Ｐゴシック" charset="0"/>
                <a:cs typeface="ＭＳ Ｐゴシック" charset="0"/>
              </a:rPr>
              <a:t>Q2:. ? </a:t>
            </a:r>
            <a:endParaRPr lang="en-US" sz="1200" dirty="0">
              <a:latin typeface="Arial Narrow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4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SELECT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Arial Narrow" charset="0"/>
                <a:ea typeface="ＭＳ Ｐゴシック" charset="0"/>
                <a:cs typeface="ＭＳ Ｐゴシック" charset="0"/>
              </a:rPr>
              <a:t>L.Name</a:t>
            </a:r>
            <a:endParaRPr lang="en-US" dirty="0">
              <a:latin typeface="Arial Narrow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4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FROM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LIBRARIAN AS L </a:t>
            </a:r>
          </a:p>
          <a:p>
            <a:pPr eaLnBrk="1" hangingPunct="1">
              <a:spcBef>
                <a:spcPts val="4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WHERE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L.SSN </a:t>
            </a:r>
            <a:r>
              <a:rPr lang="en-US" b="1" dirty="0">
                <a:solidFill>
                  <a:srgbClr val="CF0E30"/>
                </a:solidFill>
                <a:latin typeface="Arial Narrow" charset="0"/>
                <a:ea typeface="ＭＳ Ｐゴシック" charset="0"/>
                <a:cs typeface="ＭＳ Ｐゴシック" charset="0"/>
              </a:rPr>
              <a:t>IN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(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SELECT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LIBSSN </a:t>
            </a:r>
          </a:p>
          <a:p>
            <a:pPr eaLnBrk="1" hangingPunct="1">
              <a:spcBef>
                <a:spcPts val="4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                           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FROM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DEPENDENT D </a:t>
            </a:r>
          </a:p>
          <a:p>
            <a:pPr eaLnBrk="1" hangingPunct="1">
              <a:spcBef>
                <a:spcPts val="4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                            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WHERE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D.LIBSSN = L.SSN AND</a:t>
            </a:r>
          </a:p>
          <a:p>
            <a:pPr eaLnBrk="1" hangingPunct="1">
              <a:spcBef>
                <a:spcPts val="400"/>
              </a:spcBef>
              <a:buClr>
                <a:schemeClr val="tx2"/>
              </a:buCl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                                                           </a:t>
            </a:r>
            <a:r>
              <a:rPr lang="en-US" dirty="0" err="1">
                <a:latin typeface="Arial Narrow" charset="0"/>
                <a:ea typeface="ＭＳ Ｐゴシック" charset="0"/>
                <a:cs typeface="ＭＳ Ｐゴシック" charset="0"/>
              </a:rPr>
              <a:t>D.Gender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= </a:t>
            </a:r>
            <a:r>
              <a:rPr lang="en-US" dirty="0" err="1">
                <a:latin typeface="Arial Narrow" charset="0"/>
                <a:ea typeface="ＭＳ Ｐゴシック" charset="0"/>
                <a:cs typeface="ＭＳ Ｐゴシック" charset="0"/>
              </a:rPr>
              <a:t>L.Gender</a:t>
            </a: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); </a:t>
            </a:r>
          </a:p>
          <a:p>
            <a:pPr eaLnBrk="1" hangingPunct="1">
              <a:buClr>
                <a:schemeClr val="tx2"/>
              </a:buClr>
              <a:buFont typeface="Wingdings" charset="0"/>
              <a:buNone/>
              <a:defRPr/>
            </a:pPr>
            <a:endParaRPr lang="en-US" dirty="0">
              <a:latin typeface="Arial Narrow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486A3-A5D0-4122-9281-E5A764F0D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22538"/>
            <a:ext cx="6400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1"/>
                </a:solidFill>
              </a:rPr>
              <a:t>Lists librarian’s name who have dependents of the same gender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50B4C08A-7A63-407A-9F5F-426E0F1C1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8600" y="304800"/>
            <a:ext cx="9282113" cy="533400"/>
          </a:xfrm>
        </p:spPr>
        <p:txBody>
          <a:bodyPr/>
          <a:lstStyle/>
          <a:p>
            <a:r>
              <a:rPr lang="en-US" altLang="en-US"/>
              <a:t>Set Membership &amp; Comparisons</a:t>
            </a:r>
          </a:p>
        </p:txBody>
      </p:sp>
      <p:sp>
        <p:nvSpPr>
          <p:cNvPr id="8397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AE6882C-DA72-4E5A-B605-3B97337C5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1816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1200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Test for membership on other comparisons:</a:t>
            </a:r>
            <a:br>
              <a:rPr lang="en-US" altLang="en-US"/>
            </a:br>
            <a:r>
              <a:rPr lang="en-US" altLang="en-US"/>
              <a:t>  ( =, &lt;&gt;, &gt;, &gt;=, &lt;, &lt;= )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They can be quantified using </a:t>
            </a:r>
            <a:r>
              <a:rPr lang="en-US" altLang="en-US">
                <a:solidFill>
                  <a:srgbClr val="FF0000"/>
                </a:solidFill>
              </a:rPr>
              <a:t>ANY</a:t>
            </a:r>
            <a:r>
              <a:rPr lang="en-US" altLang="en-US"/>
              <a:t> (i.e., SOME) or </a:t>
            </a:r>
            <a:r>
              <a:rPr lang="en-US" altLang="en-US">
                <a:solidFill>
                  <a:srgbClr val="FF0000"/>
                </a:solidFill>
              </a:rPr>
              <a:t>ALL</a:t>
            </a:r>
            <a:r>
              <a:rPr lang="en-US" altLang="en-US"/>
              <a:t>.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1200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Q: List the SSN of all head librarians whose salary is lower than that of any librarian who is not a head librarian.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900"/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</a:t>
            </a:r>
            <a:r>
              <a:rPr lang="en-US" altLang="en-US" sz="2200" b="1">
                <a:latin typeface="Courier New" panose="02070309020205020404" pitchFamily="49" charset="0"/>
              </a:rPr>
              <a:t>SELECT</a:t>
            </a:r>
            <a:r>
              <a:rPr lang="en-US" altLang="en-US" sz="2200">
                <a:latin typeface="Arial Narrow" panose="020B0606020202030204" pitchFamily="34" charset="0"/>
              </a:rPr>
              <a:t> H.SSN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</a:t>
            </a:r>
            <a:r>
              <a:rPr lang="en-US" altLang="en-US" sz="2200" b="1">
                <a:latin typeface="Courier New" panose="02070309020205020404" pitchFamily="49" charset="0"/>
              </a:rPr>
              <a:t>FROM</a:t>
            </a:r>
            <a:r>
              <a:rPr lang="en-US" altLang="en-US" sz="2200">
                <a:latin typeface="Arial Narrow" panose="020B0606020202030204" pitchFamily="34" charset="0"/>
              </a:rPr>
              <a:t>     LIBRARIAN H </a:t>
            </a:r>
            <a:r>
              <a:rPr lang="en-US" altLang="en-US" sz="2200" b="1">
                <a:latin typeface="Courier New" panose="02070309020205020404" pitchFamily="49" charset="0"/>
              </a:rPr>
              <a:t>JOIN</a:t>
            </a:r>
            <a:r>
              <a:rPr lang="en-US" altLang="en-US" sz="2200">
                <a:latin typeface="Arial Narrow" panose="020B0606020202030204" pitchFamily="34" charset="0"/>
              </a:rPr>
              <a:t> SECTION </a:t>
            </a:r>
            <a:r>
              <a:rPr lang="en-US" altLang="en-US" sz="2200" b="1">
                <a:latin typeface="Courier New" panose="02070309020205020404" pitchFamily="49" charset="0"/>
              </a:rPr>
              <a:t>ON</a:t>
            </a:r>
            <a:r>
              <a:rPr lang="en-US" altLang="en-US" sz="2200">
                <a:latin typeface="Arial Narrow" panose="020B0606020202030204" pitchFamily="34" charset="0"/>
              </a:rPr>
              <a:t> SSN = HeadSSN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</a:t>
            </a:r>
            <a:r>
              <a:rPr lang="en-US" altLang="en-US" sz="2200" b="1">
                <a:latin typeface="Courier New" panose="02070309020205020404" pitchFamily="49" charset="0"/>
              </a:rPr>
              <a:t>WHERE</a:t>
            </a:r>
            <a:r>
              <a:rPr lang="en-US" altLang="en-US" sz="2200">
                <a:latin typeface="Arial Narrow" panose="020B0606020202030204" pitchFamily="34" charset="0"/>
              </a:rPr>
              <a:t>  H.Salary </a:t>
            </a:r>
            <a:r>
              <a:rPr lang="en-US" altLang="en-US" sz="2200" b="1">
                <a:solidFill>
                  <a:srgbClr val="CF0E30"/>
                </a:solidFill>
                <a:latin typeface="Arial Narrow" panose="020B0606020202030204" pitchFamily="34" charset="0"/>
              </a:rPr>
              <a:t>&lt; ANY</a:t>
            </a:r>
            <a:r>
              <a:rPr lang="en-US" altLang="en-US" sz="2200">
                <a:solidFill>
                  <a:srgbClr val="CF0E3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200">
                <a:latin typeface="Arial Narrow" panose="020B0606020202030204" pitchFamily="34" charset="0"/>
              </a:rPr>
              <a:t>(</a:t>
            </a:r>
            <a:r>
              <a:rPr lang="en-US" altLang="en-US" sz="2200" b="1">
                <a:latin typeface="Courier New" panose="02070309020205020404" pitchFamily="49" charset="0"/>
              </a:rPr>
              <a:t>SELECT</a:t>
            </a:r>
            <a:r>
              <a:rPr lang="en-US" altLang="en-US" sz="2200">
                <a:latin typeface="Arial Narrow" panose="020B0606020202030204" pitchFamily="34" charset="0"/>
              </a:rPr>
              <a:t> L.Salary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                                         </a:t>
            </a:r>
            <a:r>
              <a:rPr lang="en-US" altLang="en-US" sz="2200" b="1">
                <a:latin typeface="Courier New" panose="02070309020205020404" pitchFamily="49" charset="0"/>
              </a:rPr>
              <a:t>FROM</a:t>
            </a:r>
            <a:r>
              <a:rPr lang="en-US" altLang="en-US" sz="2200">
                <a:latin typeface="Arial Narrow" panose="020B0606020202030204" pitchFamily="34" charset="0"/>
              </a:rPr>
              <a:t>    LIBRARIAN L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                                         </a:t>
            </a:r>
            <a:r>
              <a:rPr lang="en-US" altLang="en-US" sz="2200" b="1">
                <a:latin typeface="Courier New" panose="02070309020205020404" pitchFamily="49" charset="0"/>
              </a:rPr>
              <a:t>WHERE</a:t>
            </a:r>
            <a:r>
              <a:rPr lang="en-US" altLang="en-US" sz="2200">
                <a:latin typeface="Arial Narrow" panose="020B0606020202030204" pitchFamily="34" charset="0"/>
              </a:rPr>
              <a:t> L.SSN </a:t>
            </a:r>
            <a:r>
              <a:rPr lang="en-US" altLang="en-US" sz="2200" b="1">
                <a:solidFill>
                  <a:srgbClr val="CF0E30"/>
                </a:solidFill>
                <a:latin typeface="Courier New" panose="02070309020205020404" pitchFamily="49" charset="0"/>
              </a:rPr>
              <a:t>NOT IN</a:t>
            </a:r>
            <a:r>
              <a:rPr lang="en-US" altLang="en-US" sz="2200" b="1">
                <a:latin typeface="Courier New" panose="02070309020205020404" pitchFamily="49" charset="0"/>
              </a:rPr>
              <a:t> </a:t>
            </a:r>
            <a:r>
              <a:rPr lang="en-US" altLang="en-US" sz="2200">
                <a:latin typeface="Arial Narrow" panose="020B0606020202030204" pitchFamily="34" charset="0"/>
              </a:rPr>
              <a:t>(</a:t>
            </a:r>
            <a:r>
              <a:rPr lang="en-US" altLang="en-US" sz="2200" b="1">
                <a:latin typeface="Courier New" panose="02070309020205020404" pitchFamily="49" charset="0"/>
              </a:rPr>
              <a:t>SELECT</a:t>
            </a:r>
            <a:r>
              <a:rPr lang="en-US" altLang="en-US" sz="2200">
                <a:latin typeface="Arial Narrow" panose="020B0606020202030204" pitchFamily="34" charset="0"/>
              </a:rPr>
              <a:t> HeadSSN </a:t>
            </a:r>
          </a:p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                                                                                       </a:t>
            </a:r>
            <a:r>
              <a:rPr lang="en-US" altLang="en-US" sz="2200" b="1">
                <a:latin typeface="Courier New" panose="02070309020205020404" pitchFamily="49" charset="0"/>
              </a:rPr>
              <a:t>FROM</a:t>
            </a:r>
            <a:r>
              <a:rPr lang="en-US" altLang="en-US" sz="2200">
                <a:latin typeface="Arial Narrow" panose="020B0606020202030204" pitchFamily="34" charset="0"/>
              </a:rPr>
              <a:t> SECTION ));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9D148847-CE95-4ED4-BE4D-E938D65D6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Set Comparisons: Unique &amp; Empty</a:t>
            </a:r>
          </a:p>
        </p:txBody>
      </p:sp>
      <p:sp>
        <p:nvSpPr>
          <p:cNvPr id="8601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3CC3DD4-A6A2-40EC-9BA3-68F1A6B1C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029200"/>
          </a:xfrm>
        </p:spPr>
        <p:txBody>
          <a:bodyPr/>
          <a:lstStyle/>
          <a:p>
            <a:r>
              <a:rPr lang="en-US" altLang="en-US"/>
              <a:t>The UNIQUE and NOT UNIQUE operators test for duplicates in a result (i.e, tests for a set and a bag, respectively)</a:t>
            </a:r>
          </a:p>
          <a:p>
            <a:endParaRPr lang="en-US" altLang="en-US" sz="1200"/>
          </a:p>
          <a:p>
            <a:r>
              <a:rPr lang="en-US" altLang="en-US"/>
              <a:t>The EXISTS (not empty) and NOT EXISTS (empty) operators test for emptiness of a result</a:t>
            </a:r>
          </a:p>
          <a:p>
            <a:endParaRPr lang="en-US" altLang="en-US" sz="1200"/>
          </a:p>
          <a:p>
            <a:r>
              <a:rPr lang="en-US" altLang="en-US"/>
              <a:t>Q: ?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 Narrow" panose="020B0606020202030204" pitchFamily="34" charset="0"/>
              </a:rPr>
              <a:t> L.SSN, L.Name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 Narrow" panose="020B0606020202030204" pitchFamily="34" charset="0"/>
              </a:rPr>
              <a:t>   LIBRARIAN L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 Narrow" panose="020B0606020202030204" pitchFamily="34" charset="0"/>
              </a:rPr>
              <a:t> </a:t>
            </a:r>
            <a:r>
              <a:rPr lang="en-US" altLang="en-US" b="1">
                <a:solidFill>
                  <a:srgbClr val="CF0E30"/>
                </a:solidFill>
                <a:latin typeface="Arial Narrow" panose="020B0606020202030204" pitchFamily="34" charset="0"/>
              </a:rPr>
              <a:t>NOT EXISTS</a:t>
            </a:r>
            <a:r>
              <a:rPr lang="en-US" altLang="en-US">
                <a:solidFill>
                  <a:srgbClr val="CF0E3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>
                <a:latin typeface="Arial Narrow" panose="020B0606020202030204" pitchFamily="34" charset="0"/>
              </a:rPr>
              <a:t>(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Arial Narrow" panose="020B0606020202030204" pitchFamily="34" charset="0"/>
              </a:rPr>
              <a:t> *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                    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Arial Narrow" panose="020B0606020202030204" pitchFamily="34" charset="0"/>
              </a:rPr>
              <a:t> SECTION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                             </a:t>
            </a: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Arial Narrow" panose="020B0606020202030204" pitchFamily="34" charset="0"/>
              </a:rPr>
              <a:t> L.SSN = HeadSSN);</a:t>
            </a:r>
            <a:r>
              <a:rPr lang="en-US" altLang="en-US">
                <a:latin typeface="Arial Unicode MS" panose="020B0604020202020204" pitchFamily="34" charset="-128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CC56E-3AFE-48B6-A51A-F5402DEE7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581400"/>
            <a:ext cx="3371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1"/>
                </a:solidFill>
              </a:rPr>
              <a:t>Lists non-head librarian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657EE4E-6282-4C00-B2CB-51336B242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762000"/>
          </a:xfrm>
        </p:spPr>
        <p:txBody>
          <a:bodyPr/>
          <a:lstStyle/>
          <a:p>
            <a:r>
              <a:rPr lang="en-US" altLang="en-US"/>
              <a:t>Declarative Query</a:t>
            </a:r>
          </a:p>
        </p:txBody>
      </p:sp>
      <p:sp>
        <p:nvSpPr>
          <p:cNvPr id="2508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6DE6451-3FD4-4130-BA3F-B0EFF042797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1600200"/>
            <a:ext cx="5791200" cy="1219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</a:t>
            </a:r>
            <a:r>
              <a:rPr lang="en-US" altLang="en-US" b="1"/>
              <a:t>SELECT</a:t>
            </a:r>
            <a:r>
              <a:rPr lang="en-US" altLang="en-US"/>
              <a:t>     Title, TeamName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   </a:t>
            </a:r>
            <a:r>
              <a:rPr lang="en-US" altLang="en-US" b="1"/>
              <a:t>FROM        </a:t>
            </a:r>
            <a:r>
              <a:rPr lang="en-US" altLang="en-US" baseline="-25000"/>
              <a:t> </a:t>
            </a:r>
            <a:r>
              <a:rPr lang="en-US" altLang="en-US"/>
              <a:t>SUPERBOWL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sp>
        <p:nvSpPr>
          <p:cNvPr id="250885" name="Rectangle 5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6CE78F4-0F96-4780-BACD-A19333514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89560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800"/>
              <a:t>   </a:t>
            </a:r>
            <a:r>
              <a:rPr lang="en-US" altLang="en-US" b="1"/>
              <a:t>WHERE</a:t>
            </a:r>
            <a:r>
              <a:rPr lang="en-US" altLang="en-US"/>
              <a:t>      Rank = 1;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endParaRPr lang="en-US" altLang="en-US" sz="2800"/>
          </a:p>
        </p:txBody>
      </p:sp>
      <p:pic>
        <p:nvPicPr>
          <p:cNvPr id="250886" name="Picture 6" descr="logo2">
            <a:extLst>
              <a:ext uri="{FF2B5EF4-FFF2-40B4-BE49-F238E27FC236}">
                <a16:creationId xmlns:a16="http://schemas.microsoft.com/office/drawing/2014/main" id="{BC780577-4984-4452-BC88-98A76C74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95800"/>
            <a:ext cx="12382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0887" name="Group 7">
            <a:extLst>
              <a:ext uri="{FF2B5EF4-FFF2-40B4-BE49-F238E27FC236}">
                <a16:creationId xmlns:a16="http://schemas.microsoft.com/office/drawing/2014/main" id="{E115A96F-3FEC-46D7-AD7F-6AB2A4CC0D0F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2819400" y="3917950"/>
          <a:ext cx="4114800" cy="187325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82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Title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TeamName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168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Champions</a:t>
                      </a:r>
                    </a:p>
                  </a:txBody>
                  <a:tcPr marT="45681" marB="4568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3" grpId="0" build="p"/>
      <p:bldP spid="25088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76D6736F-B52D-400C-ABDF-3E0627BE2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 dirty="0"/>
              <a:t>Set Comparisons: Unique &amp; Empty…</a:t>
            </a:r>
          </a:p>
        </p:txBody>
      </p:sp>
      <p:sp>
        <p:nvSpPr>
          <p:cNvPr id="8601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7102E4D-627E-46E7-816B-70346A42CA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748713" cy="56388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dirty="0"/>
              <a:t>Q: ?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S.SID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Arial Narrow" panose="020B0606020202030204" pitchFamily="34" charset="0"/>
              </a:rPr>
              <a:t>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STUDENT 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solidFill>
                  <a:srgbClr val="CF0E30"/>
                </a:solidFill>
                <a:latin typeface="Arial Narrow" panose="020B0606020202030204" pitchFamily="34" charset="0"/>
              </a:rPr>
              <a:t>NOT UNIQUE</a:t>
            </a:r>
            <a:r>
              <a:rPr lang="en-US" altLang="en-US" dirty="0">
                <a:solidFill>
                  <a:srgbClr val="CF0E3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dirty="0">
                <a:latin typeface="Arial Narrow" panose="020B0606020202030204" pitchFamily="34" charset="0"/>
              </a:rPr>
              <a:t>( SELECT *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                                  FROM (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SID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latin typeface="Arial Narrow" panose="020B0606020202030204" pitchFamily="34" charset="0"/>
              </a:rPr>
              <a:t>                                                    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STUDENT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                                      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Major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CS</a:t>
            </a:r>
            <a:r>
              <a:rPr lang="ja-JP" altLang="en-US" dirty="0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) </a:t>
            </a:r>
            <a:r>
              <a:rPr lang="en-US" altLang="ja-JP" b="1" dirty="0">
                <a:latin typeface="Arial Narrow" panose="020B0606020202030204" pitchFamily="34" charset="0"/>
              </a:rPr>
              <a:t>UNION ALL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latin typeface="Arial Narrow" panose="020B0606020202030204" pitchFamily="34" charset="0"/>
              </a:rPr>
              <a:t>                                                        </a:t>
            </a:r>
            <a:r>
              <a:rPr lang="en-US" altLang="en-US" dirty="0">
                <a:latin typeface="Arial Narrow" panose="020B0606020202030204" pitchFamily="34" charset="0"/>
              </a:rPr>
              <a:t>(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Arial Narrow" panose="020B0606020202030204" pitchFamily="34" charset="0"/>
              </a:rPr>
              <a:t>   SID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                                        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Arial Narrow" panose="020B0606020202030204" pitchFamily="34" charset="0"/>
              </a:rPr>
              <a:t>       STUDENT</a:t>
            </a:r>
            <a:br>
              <a:rPr lang="en-US" altLang="en-US" dirty="0">
                <a:latin typeface="Arial Narrow" panose="020B0606020202030204" pitchFamily="34" charset="0"/>
              </a:rPr>
            </a:br>
            <a:r>
              <a:rPr lang="en-US" altLang="en-US" dirty="0">
                <a:latin typeface="Arial Narrow" panose="020B0606020202030204" pitchFamily="34" charset="0"/>
              </a:rPr>
              <a:t>                                           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Arial Narrow" panose="020B0606020202030204" pitchFamily="34" charset="0"/>
              </a:rPr>
              <a:t>    Major = </a:t>
            </a:r>
            <a:r>
              <a:rPr lang="ja-JP" altLang="en-US" dirty="0">
                <a:latin typeface="Arial Narrow" panose="020B0606020202030204" pitchFamily="34" charset="0"/>
              </a:rPr>
              <a:t>‘</a:t>
            </a:r>
            <a:r>
              <a:rPr lang="en-US" altLang="ja-JP" dirty="0">
                <a:latin typeface="Arial Narrow" panose="020B0606020202030204" pitchFamily="34" charset="0"/>
              </a:rPr>
              <a:t>Math</a:t>
            </a:r>
            <a:r>
              <a:rPr lang="ja-JP" altLang="en-US" dirty="0">
                <a:latin typeface="Arial Narrow" panose="020B0606020202030204" pitchFamily="34" charset="0"/>
              </a:rPr>
              <a:t>’</a:t>
            </a:r>
            <a:r>
              <a:rPr lang="en-US" altLang="ja-JP" dirty="0">
                <a:latin typeface="Arial Narrow" panose="020B0606020202030204" pitchFamily="34" charset="0"/>
              </a:rPr>
              <a:t>)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Narrow" panose="020B0606020202030204" pitchFamily="34" charset="0"/>
              </a:rPr>
              <a:t>                                               WHERE </a:t>
            </a:r>
            <a:r>
              <a:rPr lang="en-US" altLang="en-US" dirty="0">
                <a:latin typeface="Arial Unicode MS" panose="020B0604020202020204" pitchFamily="34" charset="-128"/>
              </a:rPr>
              <a:t> S.SID = SID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 Unicode MS" panose="020B0604020202020204" pitchFamily="34" charset="-128"/>
              </a:rPr>
              <a:t>                                       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776D-BB57-4950-9F9F-A6070A6CE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219200"/>
            <a:ext cx="661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accent1"/>
                </a:solidFill>
              </a:rPr>
              <a:t>Lists the students with dual major CS and Math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05417664-B0D5-4BF6-ACAA-D2EFF3EEE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Unique &amp; Not Unique </a:t>
            </a:r>
          </a:p>
        </p:txBody>
      </p:sp>
      <p:sp>
        <p:nvSpPr>
          <p:cNvPr id="8601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96E7E1E-178A-4268-AE07-5B1C3B190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748713" cy="4876800"/>
          </a:xfrm>
        </p:spPr>
        <p:txBody>
          <a:bodyPr/>
          <a:lstStyle/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UNIQUE in </a:t>
            </a:r>
            <a:r>
              <a:rPr lang="en-US" altLang="en-US" dirty="0">
                <a:latin typeface="Arial Unicode MS" panose="020B0604020202020204" pitchFamily="34" charset="-128"/>
                <a:ea typeface="ＭＳ Ｐゴシック" pitchFamily="40" charset="-128"/>
              </a:rPr>
              <a:t>POSTGRES &amp; </a:t>
            </a:r>
            <a:r>
              <a:rPr lang="en-US" dirty="0">
                <a:ea typeface="ＭＳ Ｐゴシック" charset="0"/>
                <a:cs typeface="ＭＳ Ｐゴシック" charset="0"/>
              </a:rPr>
              <a:t>Oracle is used for constraints or instead of DISTINCT     </a:t>
            </a:r>
          </a:p>
          <a:p>
            <a:pPr lvl="1"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Always use DISTINCT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sz="12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UNIQUE &amp; Not UNIQUE  can be expressed using JOIN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>
            <a:extLst>
              <a:ext uri="{FF2B5EF4-FFF2-40B4-BE49-F238E27FC236}">
                <a16:creationId xmlns:a16="http://schemas.microsoft.com/office/drawing/2014/main" id="{1F8EEE8C-2948-435C-A52B-A5456DC78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Unique in Postgres/Oracle</a:t>
            </a:r>
          </a:p>
        </p:txBody>
      </p:sp>
      <p:sp>
        <p:nvSpPr>
          <p:cNvPr id="126979" name="Content Placeholder 1">
            <a:extLst>
              <a:ext uri="{FF2B5EF4-FFF2-40B4-BE49-F238E27FC236}">
                <a16:creationId xmlns:a16="http://schemas.microsoft.com/office/drawing/2014/main" id="{92065E72-4CC0-44C5-B41C-BEB625AE18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313" y="1143000"/>
            <a:ext cx="8712200" cy="5334000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F0E30"/>
              </a:buClr>
              <a:buSzPct val="75000"/>
              <a:buFont typeface="Monotype Sorts" pitchFamily="-84" charset="2"/>
              <a:buChar char="o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Q:    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SELECT</a:t>
            </a:r>
            <a:r>
              <a:rPr lang="en-US" altLang="en-US" sz="2000" dirty="0">
                <a:latin typeface="Courier New" panose="02070309020205020404" pitchFamily="49" charset="0"/>
              </a:rPr>
              <a:t> S.SID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FROM</a:t>
            </a:r>
            <a:r>
              <a:rPr lang="en-US" altLang="en-US" sz="2000" dirty="0">
                <a:latin typeface="Courier New" panose="02070309020205020404" pitchFamily="49" charset="0"/>
              </a:rPr>
              <a:t> STUDENT S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WHERE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EXISTS</a:t>
            </a:r>
            <a:r>
              <a:rPr lang="en-US" altLang="en-US" sz="2000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SELECT</a:t>
            </a:r>
            <a:r>
              <a:rPr lang="en-US" altLang="en-US" sz="2000" dirty="0">
                <a:latin typeface="Courier New" panose="02070309020205020404" pitchFamily="49" charset="0"/>
              </a:rPr>
              <a:t> S.SID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FROM</a:t>
            </a:r>
            <a:r>
              <a:rPr lang="en-US" altLang="en-US" sz="2000" dirty="0">
                <a:latin typeface="Courier New" panose="02070309020205020404" pitchFamily="49" charset="0"/>
              </a:rPr>
              <a:t> ((</a:t>
            </a:r>
            <a:r>
              <a:rPr lang="en-US" altLang="en-US" sz="2000" b="1" dirty="0">
                <a:latin typeface="Courier New" panose="02070309020205020404" pitchFamily="49" charset="0"/>
              </a:rPr>
              <a:t>SELECT</a:t>
            </a:r>
            <a:r>
              <a:rPr lang="en-US" altLang="en-US" sz="2000" dirty="0">
                <a:latin typeface="Courier New" panose="02070309020205020404" pitchFamily="49" charset="0"/>
              </a:rPr>
              <a:t> SID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FROM</a:t>
            </a:r>
            <a:r>
              <a:rPr lang="en-US" altLang="en-US" sz="2000" dirty="0">
                <a:latin typeface="Courier New" panose="02070309020205020404" pitchFamily="49" charset="0"/>
              </a:rPr>
              <a:t> STUDENT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WHERE</a:t>
            </a:r>
            <a:r>
              <a:rPr lang="en-US" altLang="en-US" sz="2000" dirty="0">
                <a:latin typeface="Courier New" panose="02070309020205020404" pitchFamily="49" charset="0"/>
              </a:rPr>
              <a:t> Major = 'CS')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UNION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ALL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      (</a:t>
            </a:r>
            <a:r>
              <a:rPr lang="en-US" altLang="en-US" sz="2000" b="1" dirty="0">
                <a:latin typeface="Courier New" panose="02070309020205020404" pitchFamily="49" charset="0"/>
              </a:rPr>
              <a:t>SELECT</a:t>
            </a:r>
            <a:r>
              <a:rPr lang="en-US" altLang="en-US" sz="2000" dirty="0">
                <a:latin typeface="Courier New" panose="02070309020205020404" pitchFamily="49" charset="0"/>
              </a:rPr>
              <a:t> SID </a:t>
            </a:r>
            <a:r>
              <a:rPr lang="en-US" altLang="en-US" sz="2000" b="1" dirty="0">
                <a:latin typeface="Courier New" panose="02070309020205020404" pitchFamily="49" charset="0"/>
              </a:rPr>
              <a:t>FROM</a:t>
            </a:r>
            <a:r>
              <a:rPr lang="en-US" altLang="en-US" sz="2000" dirty="0">
                <a:latin typeface="Courier New" panose="02070309020205020404" pitchFamily="49" charset="0"/>
              </a:rPr>
              <a:t> STUDENT </a:t>
            </a:r>
            <a:r>
              <a:rPr lang="en-US" altLang="en-US" sz="2000" b="1" dirty="0">
                <a:latin typeface="Courier New" panose="02070309020205020404" pitchFamily="49" charset="0"/>
              </a:rPr>
              <a:t>WHERE</a:t>
            </a:r>
            <a:r>
              <a:rPr lang="en-US" altLang="en-US" sz="2000" dirty="0">
                <a:latin typeface="Courier New" panose="02070309020205020404" pitchFamily="49" charset="0"/>
              </a:rPr>
              <a:t> 				Major = 'Math')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      ) A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WHERE</a:t>
            </a:r>
            <a:r>
              <a:rPr lang="en-US" altLang="en-US" sz="2000" dirty="0">
                <a:latin typeface="Courier New" panose="02070309020205020404" pitchFamily="49" charset="0"/>
              </a:rPr>
              <a:t> S.SID = SID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GROUP</a:t>
            </a:r>
            <a:r>
              <a:rPr lang="en-US" altLang="en-US" sz="2000" dirty="0">
                <a:latin typeface="Courier New" panose="02070309020205020404" pitchFamily="49" charset="0"/>
              </a:rPr>
              <a:t> BY S.SID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</a:t>
            </a:r>
            <a:r>
              <a:rPr lang="en-US" altLang="en-US" sz="2000" b="1" dirty="0">
                <a:latin typeface="Courier New" panose="02070309020205020404" pitchFamily="49" charset="0"/>
              </a:rPr>
              <a:t>HAVING</a:t>
            </a:r>
            <a:r>
              <a:rPr lang="en-US" altLang="en-US" sz="2000" dirty="0">
                <a:latin typeface="Courier New" panose="02070309020205020404" pitchFamily="49" charset="0"/>
              </a:rPr>
              <a:t> count(*) &gt; 1 );</a:t>
            </a:r>
            <a:endParaRPr lang="en-US" altLang="en-US" dirty="0"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F05EC-B6A4-473F-82C0-253EA3DD9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2" y="1143000"/>
            <a:ext cx="661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accent1"/>
                </a:solidFill>
              </a:rPr>
              <a:t>Lists the students with dual major CS and Math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46557DF-57D9-44AD-8132-0B350A605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Removing Duplicates</a:t>
            </a:r>
            <a:endParaRPr lang="en-US" altLang="en-US" sz="3500">
              <a:solidFill>
                <a:schemeClr val="tx1"/>
              </a:solidFill>
            </a:endParaRPr>
          </a:p>
        </p:txBody>
      </p:sp>
      <p:sp>
        <p:nvSpPr>
          <p:cNvPr id="12800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CC432FD-8FA8-4783-93E0-A12709899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48713" cy="32766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dirty="0"/>
              <a:t>Q: </a:t>
            </a:r>
            <a:r>
              <a:rPr lang="en-US" altLang="en-US" i="1" dirty="0"/>
              <a:t>List all the students who are double majors with their majors only once.</a:t>
            </a:r>
          </a:p>
          <a:p>
            <a:pPr>
              <a:buClr>
                <a:schemeClr val="tx2"/>
              </a:buClr>
            </a:pPr>
            <a:r>
              <a:rPr lang="en-US" altLang="en-US" dirty="0"/>
              <a:t>Note that (1, CS, Math) and (1, Math, CS) are duplicates</a:t>
            </a:r>
          </a:p>
          <a:p>
            <a:pPr>
              <a:buClr>
                <a:schemeClr val="tx2"/>
              </a:buClr>
            </a:pPr>
            <a:endParaRPr lang="en-US" altLang="en-US" sz="800" dirty="0"/>
          </a:p>
          <a:p>
            <a:pPr>
              <a:buClr>
                <a:schemeClr val="tx2"/>
              </a:buClr>
            </a:pPr>
            <a:r>
              <a:rPr lang="en-US" altLang="en-US" dirty="0"/>
              <a:t> A:</a:t>
            </a:r>
            <a:r>
              <a:rPr lang="en-US" altLang="en-US" dirty="0">
                <a:latin typeface="Arial Narrow" panose="020B060602020203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SELECT C.SID, </a:t>
            </a:r>
            <a:r>
              <a:rPr lang="en-US" altLang="en-US" b="1" dirty="0" err="1">
                <a:latin typeface="Courier New" panose="02070309020205020404" pitchFamily="49" charset="0"/>
              </a:rPr>
              <a:t>C.Major</a:t>
            </a:r>
            <a:r>
              <a:rPr lang="en-US" altLang="en-US" b="1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latin typeface="Courier New" panose="02070309020205020404" pitchFamily="49" charset="0"/>
              </a:rPr>
              <a:t>M.Major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FROM Student C JOIN student M 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(C.SID = M.SID AND </a:t>
            </a:r>
            <a:r>
              <a:rPr lang="en-US" altLang="en-US" b="1" dirty="0" err="1">
                <a:latin typeface="Courier New" panose="02070309020205020404" pitchFamily="49" charset="0"/>
              </a:rPr>
              <a:t>C.Major</a:t>
            </a:r>
            <a:r>
              <a:rPr lang="en-US" altLang="en-US" b="1" dirty="0">
                <a:latin typeface="Courier New" panose="02070309020205020404" pitchFamily="49" charset="0"/>
              </a:rPr>
              <a:t> &gt; </a:t>
            </a:r>
            <a:r>
              <a:rPr lang="en-US" altLang="en-US" b="1" dirty="0" err="1">
                <a:latin typeface="Courier New" panose="02070309020205020404" pitchFamily="49" charset="0"/>
              </a:rPr>
              <a:t>M.Major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>
              <a:buClr>
                <a:schemeClr val="tx2"/>
              </a:buClr>
            </a:pPr>
            <a:r>
              <a:rPr lang="en-US" altLang="en-US" dirty="0"/>
              <a:t>Example:</a:t>
            </a:r>
          </a:p>
          <a:p>
            <a:pPr>
              <a:buClr>
                <a:schemeClr val="tx2"/>
              </a:buClr>
            </a:pPr>
            <a:endParaRPr lang="en-US" altLang="en-US" dirty="0"/>
          </a:p>
        </p:txBody>
      </p:sp>
      <p:graphicFrame>
        <p:nvGraphicFramePr>
          <p:cNvPr id="4" name="Group 337">
            <a:extLst>
              <a:ext uri="{FF2B5EF4-FFF2-40B4-BE49-F238E27FC236}">
                <a16:creationId xmlns:a16="http://schemas.microsoft.com/office/drawing/2014/main" id="{5C9DD07F-17B7-4D9A-B857-AFF7153C6B36}"/>
              </a:ext>
            </a:extLst>
          </p:cNvPr>
          <p:cNvGraphicFramePr>
            <a:graphicFrameLocks/>
          </p:cNvGraphicFramePr>
          <p:nvPr/>
        </p:nvGraphicFramePr>
        <p:xfrm>
          <a:off x="457200" y="4773613"/>
          <a:ext cx="1676400" cy="1112837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28" marB="4572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28" marB="4572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Math </a:t>
                      </a:r>
                    </a:p>
                  </a:txBody>
                  <a:tcPr marT="45728" marB="45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8018" name="Text Box 300">
            <a:extLst>
              <a:ext uri="{FF2B5EF4-FFF2-40B4-BE49-F238E27FC236}">
                <a16:creationId xmlns:a16="http://schemas.microsoft.com/office/drawing/2014/main" id="{3B7154B4-CDDA-4883-A5CC-B99DB28FA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18288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2000" b="1" i="1">
                <a:solidFill>
                  <a:srgbClr val="0000FF"/>
                </a:solidFill>
                <a:latin typeface="Arial" panose="020B0604020202020204" pitchFamily="34" charset="0"/>
              </a:rPr>
              <a:t>Student</a:t>
            </a:r>
          </a:p>
        </p:txBody>
      </p:sp>
      <p:graphicFrame>
        <p:nvGraphicFramePr>
          <p:cNvPr id="6" name="Group 337">
            <a:extLst>
              <a:ext uri="{FF2B5EF4-FFF2-40B4-BE49-F238E27FC236}">
                <a16:creationId xmlns:a16="http://schemas.microsoft.com/office/drawing/2014/main" id="{9218860E-6775-491A-849C-F4A4D132D0B3}"/>
              </a:ext>
            </a:extLst>
          </p:cNvPr>
          <p:cNvGraphicFramePr>
            <a:graphicFrameLocks/>
          </p:cNvGraphicFramePr>
          <p:nvPr/>
        </p:nvGraphicFramePr>
        <p:xfrm>
          <a:off x="3200400" y="4495800"/>
          <a:ext cx="4267200" cy="1858964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C.SID</a:t>
                      </a:r>
                    </a:p>
                  </a:txBody>
                  <a:tcPr marT="45687" marB="456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C.Major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M.SID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M. Major</a:t>
                      </a:r>
                    </a:p>
                  </a:txBody>
                  <a:tcPr marT="45687" marB="4568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06" marB="4570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06" marB="4570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CS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Math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8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marT="45706" marB="4570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Arial"/>
                          <a:cs typeface="Arial"/>
                        </a:rPr>
                        <a:t>Math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Arial"/>
                          <a:cs typeface="Arial"/>
                        </a:rPr>
                        <a:t>CS 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marT="45706" marB="4570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Math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123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Arial"/>
                          <a:cs typeface="Arial"/>
                        </a:rPr>
                        <a:t>Math</a:t>
                      </a:r>
                    </a:p>
                  </a:txBody>
                  <a:tcPr marT="45706" marB="45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8051" name="Text Box 300">
            <a:extLst>
              <a:ext uri="{FF2B5EF4-FFF2-40B4-BE49-F238E27FC236}">
                <a16:creationId xmlns:a16="http://schemas.microsoft.com/office/drawing/2014/main" id="{E6833973-5563-4043-B160-41DC8B28E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121150"/>
            <a:ext cx="41910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2000" b="1" i="1">
                <a:solidFill>
                  <a:srgbClr val="0000FF"/>
                </a:solidFill>
                <a:latin typeface="Arial" panose="020B0604020202020204" pitchFamily="34" charset="0"/>
              </a:rPr>
              <a:t>Student C JOIN Student M </a:t>
            </a:r>
          </a:p>
        </p:txBody>
      </p:sp>
      <p:cxnSp>
        <p:nvCxnSpPr>
          <p:cNvPr id="128052" name="Straight Connector 2">
            <a:extLst>
              <a:ext uri="{FF2B5EF4-FFF2-40B4-BE49-F238E27FC236}">
                <a16:creationId xmlns:a16="http://schemas.microsoft.com/office/drawing/2014/main" id="{1AD53D0C-6685-4F73-9CBD-B7D25D253A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2800" y="5105400"/>
            <a:ext cx="3886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053" name="Straight Connector 10">
            <a:extLst>
              <a:ext uri="{FF2B5EF4-FFF2-40B4-BE49-F238E27FC236}">
                <a16:creationId xmlns:a16="http://schemas.microsoft.com/office/drawing/2014/main" id="{6CAA46E5-99C5-44EA-8A3A-5F0C92BD3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2800" y="5410200"/>
            <a:ext cx="3886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054" name="Straight Connector 11">
            <a:extLst>
              <a:ext uri="{FF2B5EF4-FFF2-40B4-BE49-F238E27FC236}">
                <a16:creationId xmlns:a16="http://schemas.microsoft.com/office/drawing/2014/main" id="{EAB5CEDE-B896-424C-8748-8C4DD9EBCC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2800" y="6172200"/>
            <a:ext cx="3886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055" name="Straight Connector 9">
            <a:extLst>
              <a:ext uri="{FF2B5EF4-FFF2-40B4-BE49-F238E27FC236}">
                <a16:creationId xmlns:a16="http://schemas.microsoft.com/office/drawing/2014/main" id="{9E731CF0-B874-44BC-933C-980F638D21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38800" y="4953000"/>
            <a:ext cx="0" cy="1219200"/>
          </a:xfrm>
          <a:prstGeom prst="line">
            <a:avLst/>
          </a:prstGeom>
          <a:noFill/>
          <a:ln w="1905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056" name="TextBox 12">
            <a:extLst>
              <a:ext uri="{FF2B5EF4-FFF2-40B4-BE49-F238E27FC236}">
                <a16:creationId xmlns:a16="http://schemas.microsoft.com/office/drawing/2014/main" id="{62C67973-4BF1-4746-B8F7-BAC2A8AF0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838" y="5410200"/>
            <a:ext cx="1173162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Result in bold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613366A3-523D-4052-A38E-E085434FB6EF}"/>
              </a:ext>
            </a:extLst>
          </p:cNvPr>
          <p:cNvSpPr/>
          <p:nvPr/>
        </p:nvSpPr>
        <p:spPr bwMode="auto">
          <a:xfrm>
            <a:off x="7620000" y="5715000"/>
            <a:ext cx="381000" cy="22860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>
              <a:latin typeface="Helvetica" pitchFamily="37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>
            <a:extLst>
              <a:ext uri="{FF2B5EF4-FFF2-40B4-BE49-F238E27FC236}">
                <a16:creationId xmlns:a16="http://schemas.microsoft.com/office/drawing/2014/main" id="{209250ED-0A77-4E12-BA0D-FA7E15E5A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Challenging yet Common Query</a:t>
            </a:r>
          </a:p>
        </p:txBody>
      </p:sp>
      <p:sp>
        <p:nvSpPr>
          <p:cNvPr id="130051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B5361B4-4F10-4814-8109-A3BE65F03C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458200" cy="41148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/>
              <a:t>Assume ENROLL(SID, CID, score)</a:t>
            </a:r>
          </a:p>
          <a:p>
            <a:pPr>
              <a:buClr>
                <a:schemeClr val="tx2"/>
              </a:buClr>
            </a:pPr>
            <a:r>
              <a:rPr lang="en-US" altLang="en-US"/>
              <a:t>Find the ranking of students in CS2550 according to their scores. Your results should consider the case of tie.</a:t>
            </a:r>
          </a:p>
          <a:p>
            <a:pPr lvl="1"/>
            <a:r>
              <a:rPr lang="en-US" altLang="en-US" sz="2000"/>
              <a:t>E.g., output when 007 &amp; 009 both received the highest score.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82A489-4AD0-4AD6-8E6C-899BD643BBC8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3581400"/>
          <a:ext cx="3886200" cy="213519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</a:rPr>
                        <a:t>SID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3A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</a:rPr>
                        <a:t>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3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005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0458C"/>
                          </a:solidFill>
                          <a:effectLst/>
                          <a:latin typeface="Tahoma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4569A-E9D5-4367-AAB0-0FFFC4478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Ranking Query using of Scalar Subquery</a:t>
            </a:r>
          </a:p>
        </p:txBody>
      </p:sp>
      <p:sp>
        <p:nvSpPr>
          <p:cNvPr id="13107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DC669AD-19A7-455D-A169-1A48C1D21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864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dirty="0"/>
              <a:t>ENROLL(SID, CID, score)</a:t>
            </a:r>
            <a:endParaRPr lang="en-US" altLang="en-US" dirty="0">
              <a:latin typeface="Tahoma" panose="020B060403050404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Q: </a:t>
            </a:r>
            <a:r>
              <a:rPr lang="en-US" altLang="en-US" i="1" dirty="0"/>
              <a:t>Find the ranking of students in CS1555 according to their scores. Your results should consider the case of tie.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ahoma" panose="020B0604030504040204" pitchFamily="34" charset="0"/>
              </a:rPr>
              <a:t>      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Tahoma" panose="020B0604030504040204" pitchFamily="34" charset="0"/>
              </a:rPr>
              <a:t> S.SID,  (1 + (</a:t>
            </a:r>
            <a:r>
              <a:rPr lang="en-US" altLang="en-US" b="1" dirty="0">
                <a:latin typeface="Courier New" panose="02070309020205020404" pitchFamily="49" charset="0"/>
              </a:rPr>
              <a:t>SELECT</a:t>
            </a:r>
            <a:r>
              <a:rPr lang="en-US" altLang="en-US" dirty="0">
                <a:latin typeface="Tahoma" panose="020B0604030504040204" pitchFamily="34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COUNT</a:t>
            </a:r>
            <a:r>
              <a:rPr lang="en-US" altLang="en-US" dirty="0">
                <a:latin typeface="Tahoma" panose="020B0604030504040204" pitchFamily="34" charset="0"/>
              </a:rPr>
              <a:t>(*)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ahoma" panose="020B0604030504040204" pitchFamily="34" charset="0"/>
              </a:rPr>
              <a:t>                               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Tahoma" panose="020B0604030504040204" pitchFamily="34" charset="0"/>
              </a:rPr>
              <a:t> ENROLL 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ahoma" panose="020B0604030504040204" pitchFamily="34" charset="0"/>
              </a:rPr>
              <a:t>                               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Tahoma" panose="020B0604030504040204" pitchFamily="34" charset="0"/>
              </a:rPr>
              <a:t> E.CID = </a:t>
            </a:r>
            <a:r>
              <a:rPr lang="ja-JP" altLang="en-US" dirty="0">
                <a:latin typeface="Tahoma" panose="020B0604030504040204" pitchFamily="34" charset="0"/>
              </a:rPr>
              <a:t>‘</a:t>
            </a:r>
            <a:r>
              <a:rPr lang="en-US" altLang="ja-JP" dirty="0">
                <a:latin typeface="Tahoma" panose="020B0604030504040204" pitchFamily="34" charset="0"/>
              </a:rPr>
              <a:t>CS 1555</a:t>
            </a:r>
            <a:r>
              <a:rPr lang="ja-JP" altLang="en-US" dirty="0">
                <a:latin typeface="Tahoma" panose="020B0604030504040204" pitchFamily="34" charset="0"/>
              </a:rPr>
              <a:t>’</a:t>
            </a:r>
            <a:r>
              <a:rPr lang="en-US" altLang="ja-JP" dirty="0">
                <a:latin typeface="Tahoma" panose="020B0604030504040204" pitchFamily="34" charset="0"/>
              </a:rPr>
              <a:t>AND  </a:t>
            </a:r>
            <a:br>
              <a:rPr lang="en-US" altLang="ja-JP" dirty="0">
                <a:latin typeface="Tahoma" panose="020B0604030504040204" pitchFamily="34" charset="0"/>
              </a:rPr>
            </a:br>
            <a:r>
              <a:rPr lang="en-US" altLang="ja-JP" dirty="0">
                <a:latin typeface="Tahoma" panose="020B0604030504040204" pitchFamily="34" charset="0"/>
              </a:rPr>
              <a:t>                                            </a:t>
            </a:r>
            <a:r>
              <a:rPr lang="en-US" altLang="ja-JP" dirty="0" err="1">
                <a:latin typeface="Tahoma" panose="020B0604030504040204" pitchFamily="34" charset="0"/>
              </a:rPr>
              <a:t>E.score</a:t>
            </a:r>
            <a:r>
              <a:rPr lang="en-US" altLang="ja-JP" dirty="0">
                <a:latin typeface="Tahoma" panose="020B0604030504040204" pitchFamily="34" charset="0"/>
              </a:rPr>
              <a:t> &gt; </a:t>
            </a:r>
            <a:r>
              <a:rPr lang="en-US" altLang="ja-JP" dirty="0" err="1">
                <a:latin typeface="Tahoma" panose="020B0604030504040204" pitchFamily="34" charset="0"/>
              </a:rPr>
              <a:t>S.score</a:t>
            </a:r>
            <a:r>
              <a:rPr lang="en-US" altLang="ja-JP" dirty="0">
                <a:latin typeface="Tahoma" panose="020B0604030504040204" pitchFamily="34" charset="0"/>
              </a:rPr>
              <a:t>)</a:t>
            </a:r>
            <a:br>
              <a:rPr lang="en-US" altLang="ja-JP" dirty="0">
                <a:latin typeface="Tahoma" panose="020B0604030504040204" pitchFamily="34" charset="0"/>
              </a:rPr>
            </a:br>
            <a:r>
              <a:rPr lang="en-US" altLang="ja-JP" dirty="0">
                <a:latin typeface="Tahoma" panose="020B0604030504040204" pitchFamily="34" charset="0"/>
              </a:rPr>
              <a:t>                           ) AS Rank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ahoma" panose="020B0604030504040204" pitchFamily="34" charset="0"/>
              </a:rPr>
              <a:t>      </a:t>
            </a:r>
            <a:r>
              <a:rPr lang="en-US" altLang="en-US" b="1" dirty="0">
                <a:latin typeface="Courier New" panose="02070309020205020404" pitchFamily="49" charset="0"/>
              </a:rPr>
              <a:t>FROM</a:t>
            </a:r>
            <a:r>
              <a:rPr lang="en-US" altLang="en-US" dirty="0">
                <a:latin typeface="Tahoma" panose="020B0604030504040204" pitchFamily="34" charset="0"/>
              </a:rPr>
              <a:t> ENROLL S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latin typeface="Tahoma" panose="020B0604030504040204" pitchFamily="34" charset="0"/>
              </a:rPr>
              <a:t>      </a:t>
            </a:r>
            <a:r>
              <a:rPr lang="en-US" altLang="en-US" b="1" dirty="0">
                <a:latin typeface="Courier New" panose="02070309020205020404" pitchFamily="49" charset="0"/>
              </a:rPr>
              <a:t>WHERE</a:t>
            </a:r>
            <a:r>
              <a:rPr lang="en-US" altLang="en-US" dirty="0">
                <a:latin typeface="Tahoma" panose="020B0604030504040204" pitchFamily="34" charset="0"/>
              </a:rPr>
              <a:t> S.CID = </a:t>
            </a:r>
            <a:r>
              <a:rPr lang="ja-JP" altLang="en-US" dirty="0">
                <a:latin typeface="Tahoma" panose="020B0604030504040204" pitchFamily="34" charset="0"/>
              </a:rPr>
              <a:t>‘</a:t>
            </a:r>
            <a:r>
              <a:rPr lang="en-US" altLang="ja-JP" dirty="0">
                <a:latin typeface="Tahoma" panose="020B0604030504040204" pitchFamily="34" charset="0"/>
              </a:rPr>
              <a:t>CS 1555</a:t>
            </a:r>
            <a:r>
              <a:rPr lang="ja-JP" altLang="en-US" dirty="0">
                <a:latin typeface="Tahoma" panose="020B0604030504040204" pitchFamily="34" charset="0"/>
              </a:rPr>
              <a:t>’</a:t>
            </a:r>
            <a:endParaRPr lang="en-US" altLang="ja-JP" dirty="0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b="1" dirty="0">
                <a:latin typeface="Courier New" panose="02070309020205020404" pitchFamily="49" charset="0"/>
              </a:rPr>
              <a:t>   ORDER</a:t>
            </a:r>
            <a:r>
              <a:rPr lang="en-US" altLang="ja-JP" dirty="0">
                <a:latin typeface="Tahoma" panose="020B0604030504040204" pitchFamily="34" charset="0"/>
              </a:rPr>
              <a:t> BY Rank;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EDF0-37A5-4FDD-9A4D-B49F88B3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Rank Function (ANSI SQL:2011)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D2B3-4AA0-4B92-B1A6-7F2DF04C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143000"/>
            <a:ext cx="8686799" cy="4953000"/>
          </a:xfrm>
        </p:spPr>
        <p:txBody>
          <a:bodyPr/>
          <a:lstStyle/>
          <a:p>
            <a:pPr>
              <a:buClr>
                <a:srgbClr val="CF0E30"/>
              </a:buClr>
              <a:defRPr/>
            </a:pPr>
            <a:r>
              <a:rPr lang="en-US" altLang="en-US" dirty="0"/>
              <a:t>ENROLL(SID, CID, score)</a:t>
            </a:r>
            <a:endParaRPr lang="en-US" altLang="en-US" dirty="0">
              <a:latin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F0E30"/>
              </a:buClr>
              <a:buSzPct val="75000"/>
              <a:buFont typeface="Monotype Sorts" pitchFamily="-84" charset="2"/>
              <a:buChar char="o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</a:rPr>
              <a:t>Q: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Find the ranking of students in CS1555 according to their scores. Your results should consider the case of tie.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</a:rPr>
              <a:t>   SELECT </a:t>
            </a:r>
            <a:r>
              <a:rPr lang="en-US" dirty="0">
                <a:latin typeface="Tahoma" panose="020B0604030504040204" pitchFamily="34" charset="0"/>
              </a:rPr>
              <a:t>SID</a:t>
            </a:r>
            <a:r>
              <a:rPr lang="en-US" b="1" dirty="0"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RANK</a:t>
            </a:r>
            <a:r>
              <a:rPr lang="en-US" b="1" dirty="0">
                <a:latin typeface="Courier New" panose="02070309020205020404" pitchFamily="49" charset="0"/>
              </a:rPr>
              <a:t>()OVER(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</a:rPr>
              <a:t>                 ORDER BY </a:t>
            </a:r>
            <a:r>
              <a:rPr lang="en-US" altLang="ja-JP" dirty="0">
                <a:latin typeface="Tahoma" panose="020B0604030504040204" pitchFamily="34" charset="0"/>
              </a:rPr>
              <a:t>score </a:t>
            </a:r>
            <a:r>
              <a:rPr lang="en-US" b="1" dirty="0">
                <a:latin typeface="Courier New" panose="02070309020205020404" pitchFamily="49" charset="0"/>
              </a:rPr>
              <a:t>DESC</a:t>
            </a:r>
            <a:endParaRPr lang="en-US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</a:rPr>
              <a:t>                 )</a:t>
            </a:r>
            <a:r>
              <a:rPr lang="en-US" dirty="0">
                <a:latin typeface="Tahoma" panose="020B0604030504040204" pitchFamily="34" charset="0"/>
              </a:rPr>
              <a:t>AS Rank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</a:rPr>
              <a:t>   FROM </a:t>
            </a:r>
            <a:r>
              <a:rPr lang="en-US" dirty="0">
                <a:latin typeface="Tahoma" panose="020B0604030504040204" pitchFamily="34" charset="0"/>
              </a:rPr>
              <a:t>ENROLL</a:t>
            </a:r>
          </a:p>
          <a:p>
            <a:pPr marL="0" indent="0"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WHERE </a:t>
            </a:r>
            <a:r>
              <a:rPr lang="en-US" altLang="en-US" dirty="0">
                <a:latin typeface="Tahoma" panose="020B0604030504040204" pitchFamily="34" charset="0"/>
              </a:rPr>
              <a:t>S.CID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dirty="0">
                <a:latin typeface="Tahoma" panose="020B0604030504040204" pitchFamily="34" charset="0"/>
              </a:rPr>
              <a:t>= </a:t>
            </a:r>
            <a:r>
              <a:rPr lang="ja-JP" altLang="en-US" dirty="0">
                <a:latin typeface="Tahoma" panose="020B0604030504040204" pitchFamily="34" charset="0"/>
              </a:rPr>
              <a:t>‘</a:t>
            </a:r>
            <a:r>
              <a:rPr lang="en-US" altLang="ja-JP" dirty="0">
                <a:latin typeface="Tahoma" panose="020B0604030504040204" pitchFamily="34" charset="0"/>
              </a:rPr>
              <a:t>CS 1555</a:t>
            </a:r>
            <a:r>
              <a:rPr lang="ja-JP" altLang="en-US" dirty="0">
                <a:latin typeface="Tahoma" panose="020B0604030504040204" pitchFamily="34" charset="0"/>
              </a:rPr>
              <a:t>’</a:t>
            </a:r>
            <a:r>
              <a:rPr lang="en-US" b="1" dirty="0"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8849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EDF0-37A5-4FDD-9A4D-B49F88B3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Rank Function (ANSI SQL:2011)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D2B3-4AA0-4B92-B1A6-7F2DF04C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143000"/>
            <a:ext cx="8686799" cy="4953000"/>
          </a:xfrm>
        </p:spPr>
        <p:txBody>
          <a:bodyPr/>
          <a:lstStyle/>
          <a:p>
            <a:pPr>
              <a:buClr>
                <a:srgbClr val="CF0E30"/>
              </a:buClr>
              <a:defRPr/>
            </a:pPr>
            <a:r>
              <a:rPr lang="en-US" altLang="en-US" dirty="0"/>
              <a:t>ENROLL(SID, CID, score)</a:t>
            </a:r>
            <a:endParaRPr lang="en-US" altLang="en-US" dirty="0">
              <a:latin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F0E30"/>
              </a:buClr>
              <a:buSzPct val="75000"/>
              <a:buFont typeface="Monotype Sorts" pitchFamily="-84" charset="2"/>
              <a:buChar char="o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</a:rPr>
              <a:t>Q: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0049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Find the ranking of students according to their scores in each class. Your results should consider the case of tie.</a:t>
            </a: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</a:rPr>
              <a:t>   SELECT </a:t>
            </a:r>
            <a:r>
              <a:rPr lang="en-US" sz="2000" dirty="0">
                <a:latin typeface="Tahoma" panose="020B0604030504040204" pitchFamily="34" charset="0"/>
              </a:rPr>
              <a:t>SID</a:t>
            </a:r>
            <a:r>
              <a:rPr lang="en-US" sz="2000" b="1" dirty="0">
                <a:latin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RANK</a:t>
            </a:r>
            <a:r>
              <a:rPr lang="en-US" sz="2000" b="1" dirty="0">
                <a:latin typeface="Courier New" panose="02070309020205020404" pitchFamily="49" charset="0"/>
              </a:rPr>
              <a:t>()OVER(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</a:rPr>
              <a:t>			PARTITION BY </a:t>
            </a:r>
            <a:r>
              <a:rPr lang="en-US" sz="2000" dirty="0">
                <a:latin typeface="Tahoma" panose="020B0604030504040204" pitchFamily="34" charset="0"/>
              </a:rPr>
              <a:t>CID</a:t>
            </a:r>
            <a:r>
              <a:rPr lang="en-US" sz="2000" b="1" dirty="0">
                <a:latin typeface="Courier New" panose="02070309020205020404" pitchFamily="49" charset="0"/>
              </a:rPr>
              <a:t> ORDER BY </a:t>
            </a:r>
            <a:r>
              <a:rPr lang="en-US" altLang="ja-JP" sz="2000" dirty="0">
                <a:latin typeface="Tahoma" panose="020B0604030504040204" pitchFamily="34" charset="0"/>
              </a:rPr>
              <a:t>score </a:t>
            </a:r>
            <a:r>
              <a:rPr lang="en-US" sz="2000" b="1" dirty="0">
                <a:latin typeface="Courier New" panose="02070309020205020404" pitchFamily="49" charset="0"/>
              </a:rPr>
              <a:t>DESC</a:t>
            </a:r>
            <a:endParaRPr lang="en-US" sz="20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</a:rPr>
              <a:t>               )</a:t>
            </a:r>
            <a:r>
              <a:rPr lang="en-US" sz="2000" dirty="0">
                <a:latin typeface="Tahoma" panose="020B0604030504040204" pitchFamily="34" charset="0"/>
              </a:rPr>
              <a:t>AS Rank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</a:rPr>
              <a:t>   FROM </a:t>
            </a:r>
            <a:r>
              <a:rPr lang="en-US" sz="2000" dirty="0">
                <a:latin typeface="Tahoma" panose="020B0604030504040204" pitchFamily="34" charset="0"/>
              </a:rPr>
              <a:t>ENROLL</a:t>
            </a:r>
            <a:r>
              <a:rPr lang="en-US" sz="2000" b="1" dirty="0"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62716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A3DACA6F-A791-4B4F-A1A8-A350E7D0F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Limiting result rows</a:t>
            </a:r>
          </a:p>
        </p:txBody>
      </p:sp>
      <p:sp>
        <p:nvSpPr>
          <p:cNvPr id="133123" name="Content Placeholder 2">
            <a:extLst>
              <a:ext uri="{FF2B5EF4-FFF2-40B4-BE49-F238E27FC236}">
                <a16:creationId xmlns:a16="http://schemas.microsoft.com/office/drawing/2014/main" id="{8812B91A-EA8F-443C-85E8-CE72CBE935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458200" cy="5105400"/>
          </a:xfrm>
        </p:spPr>
        <p:txBody>
          <a:bodyPr/>
          <a:lstStyle/>
          <a:p>
            <a:r>
              <a:rPr lang="en-US" altLang="en-US"/>
              <a:t>Save resources, speed-up result</a:t>
            </a:r>
          </a:p>
          <a:p>
            <a:r>
              <a:rPr lang="en-US" altLang="en-US"/>
              <a:t>FETCH clause (SQL 2008)</a:t>
            </a:r>
          </a:p>
          <a:p>
            <a:endParaRPr lang="en-US" altLang="en-US" sz="600"/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200"/>
              <a:t>      OFFSET </a:t>
            </a:r>
            <a:r>
              <a:rPr lang="en-US" altLang="en-US" sz="2200" i="1"/>
              <a:t>start</a:t>
            </a:r>
            <a:r>
              <a:rPr lang="en-US" altLang="en-US" sz="2200"/>
              <a:t> { ROW | ROWS }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200"/>
              <a:t>      FETCH { FIRST | NEXT } [ </a:t>
            </a:r>
            <a:r>
              <a:rPr lang="en-US" altLang="en-US" sz="2200" i="1"/>
              <a:t>count</a:t>
            </a:r>
            <a:r>
              <a:rPr lang="en-US" altLang="en-US" sz="2200"/>
              <a:t> ] { ROW | ROWS } ONLY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en-US" sz="600"/>
          </a:p>
          <a:p>
            <a:pPr marL="457200" lvl="1" indent="0"/>
            <a:r>
              <a:rPr lang="en-US" altLang="en-US" sz="2000"/>
              <a:t>the OFFSET clause must come before the FETCH clause </a:t>
            </a:r>
            <a:endParaRPr lang="en-US" altLang="en-US" sz="2200"/>
          </a:p>
          <a:p>
            <a:pPr marL="457200" lvl="1" indent="0"/>
            <a:r>
              <a:rPr lang="en-US" altLang="en-US" sz="2200" i="1"/>
              <a:t>start: </a:t>
            </a:r>
            <a:r>
              <a:rPr lang="en-US" altLang="en-US" sz="2000"/>
              <a:t>number of rows to skip [default 0]</a:t>
            </a:r>
            <a:endParaRPr lang="en-US" altLang="en-US" sz="2200" i="1"/>
          </a:p>
          <a:p>
            <a:pPr marL="457200" lvl="1" indent="0"/>
            <a:r>
              <a:rPr lang="en-US" altLang="en-US" sz="2200" i="1"/>
              <a:t>count: </a:t>
            </a:r>
            <a:r>
              <a:rPr lang="en-US" altLang="en-US" sz="2000"/>
              <a:t>maximum number of rows to return [default 1]</a:t>
            </a:r>
            <a:endParaRPr lang="en-US" altLang="en-US" sz="2200" i="1"/>
          </a:p>
          <a:p>
            <a:pPr marL="457200" lvl="1" indent="0"/>
            <a:r>
              <a:rPr lang="en-US" altLang="en-US" sz="2200" i="1"/>
              <a:t>ROW, ROWS and NEXT is “noise” </a:t>
            </a:r>
            <a:r>
              <a:rPr lang="en-US" altLang="en-US" sz="2000"/>
              <a:t> keywords – have no effect </a:t>
            </a:r>
            <a:endParaRPr lang="en-US" altLang="en-US" sz="2200" i="1"/>
          </a:p>
          <a:p>
            <a:pPr marL="457200" lvl="1" indent="0"/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/>
              <a:t>E.g.,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/>
              <a:t>  *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         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/>
              <a:t>     </a:t>
            </a:r>
            <a:r>
              <a:rPr lang="en-US" altLang="en-US">
                <a:latin typeface="Arial Narrow" panose="020B0606020202030204" pitchFamily="34" charset="0"/>
              </a:rPr>
              <a:t>STUDENT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                </a:t>
            </a:r>
            <a:r>
              <a:rPr lang="en-US" altLang="en-US" b="1">
                <a:latin typeface="Courier New" panose="02070309020205020404" pitchFamily="49" charset="0"/>
              </a:rPr>
              <a:t>FETCH FIRST </a:t>
            </a:r>
            <a:r>
              <a:rPr lang="en-US" altLang="en-US"/>
              <a:t>10 </a:t>
            </a:r>
            <a:r>
              <a:rPr lang="en-US" altLang="en-US" b="1">
                <a:latin typeface="Courier New" panose="02070309020205020404" pitchFamily="49" charset="0"/>
              </a:rPr>
              <a:t>ROWS ONLY;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>
            <a:extLst>
              <a:ext uri="{FF2B5EF4-FFF2-40B4-BE49-F238E27FC236}">
                <a16:creationId xmlns:a16="http://schemas.microsoft.com/office/drawing/2014/main" id="{EEB44332-6A9E-45D0-9226-DF2DDE556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Top-K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F0C9D-48DF-4820-895B-E9DF39026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105400"/>
          </a:xfrm>
        </p:spPr>
        <p:txBody>
          <a:bodyPr/>
          <a:lstStyle/>
          <a:p>
            <a:pP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Q1: ? 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   SELECT</a:t>
            </a:r>
            <a:r>
              <a:rPr lang="en-US" dirty="0">
                <a:ea typeface="ＭＳ Ｐゴシック" pitchFamily="40" charset="-128"/>
              </a:rPr>
              <a:t>  * 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FROM</a:t>
            </a:r>
            <a:r>
              <a:rPr lang="en-US" dirty="0">
                <a:ea typeface="ＭＳ Ｐゴシック" pitchFamily="40" charset="-128"/>
              </a:rPr>
              <a:t>    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STUDENT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  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ORDER BY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SID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ASC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FETCH FIRST </a:t>
            </a:r>
            <a:r>
              <a:rPr lang="en-US" dirty="0">
                <a:ea typeface="ＭＳ Ｐゴシック" pitchFamily="40" charset="-128"/>
              </a:rPr>
              <a:t>10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ROWS ONLY;</a:t>
            </a:r>
          </a:p>
          <a:p>
            <a:pPr marL="0" indent="0">
              <a:buFont typeface="Monotype Sorts" charset="0"/>
              <a:buNone/>
              <a:defRPr/>
            </a:pPr>
            <a:endParaRPr lang="en-US" sz="1200" b="1" dirty="0">
              <a:latin typeface="Courier New"/>
              <a:ea typeface="ＭＳ Ｐゴシック" pitchFamily="40" charset="-128"/>
              <a:cs typeface="Courier New"/>
            </a:endParaRPr>
          </a:p>
          <a:p>
            <a:pP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Q2: ? 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   SELECT</a:t>
            </a:r>
            <a:r>
              <a:rPr lang="en-US" dirty="0">
                <a:ea typeface="ＭＳ Ｐゴシック" pitchFamily="40" charset="-128"/>
              </a:rPr>
              <a:t>  * 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FROM</a:t>
            </a:r>
            <a:r>
              <a:rPr lang="en-US" dirty="0">
                <a:ea typeface="ＭＳ Ｐゴシック" pitchFamily="40" charset="-128"/>
              </a:rPr>
              <a:t>    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STUDENT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  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ORDER BY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QPA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ASC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FETCH FIRST </a:t>
            </a:r>
            <a:r>
              <a:rPr lang="en-US" dirty="0">
                <a:ea typeface="ＭＳ Ｐゴシック" pitchFamily="40" charset="-128"/>
              </a:rPr>
              <a:t>10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ROWS ONLY;</a:t>
            </a:r>
          </a:p>
          <a:p>
            <a:pPr marL="0" indent="0">
              <a:buFont typeface="Monotype Sorts" charset="0"/>
              <a:buNone/>
              <a:defRPr/>
            </a:pPr>
            <a:endParaRPr lang="en-US" sz="1200" b="1" dirty="0">
              <a:latin typeface="Courier New"/>
              <a:ea typeface="ＭＳ Ｐゴシック" pitchFamily="40" charset="-128"/>
              <a:cs typeface="Courier New"/>
            </a:endParaRPr>
          </a:p>
          <a:p>
            <a:pP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How many tuples does Q2 return?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B2095-4A6D-4397-BC8A-D6DA05C2A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138238"/>
            <a:ext cx="3041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1"/>
                </a:solidFill>
              </a:rPr>
              <a:t>Ten “oldest” students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0B3B4-8F77-4AE3-8F1A-CF9B17418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352800"/>
            <a:ext cx="4233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1"/>
                </a:solidFill>
              </a:rPr>
              <a:t>Ten students with lowest QPA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C38342-F643-4DB8-AB69-8F1D3B116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SQL Select Statement</a:t>
            </a:r>
          </a:p>
        </p:txBody>
      </p:sp>
      <p:sp>
        <p:nvSpPr>
          <p:cNvPr id="1433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C66A3DC-D994-486A-97A2-CF48BB735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altLang="en-US" sz="2500"/>
              <a:t> Complete form: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500"/>
              <a:t>SELECT [DISTINCT | ALL] attribute-list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500"/>
              <a:t>FROM   table-list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500"/>
              <a:t>WHERE selection-condition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500"/>
              <a:t>GROUP BY grouping-attribute(s)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500"/>
              <a:t>HAVING grouping-condition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500"/>
              <a:t>ORDER BY {attribute ASC | DESC} pairs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>
            <a:extLst>
              <a:ext uri="{FF2B5EF4-FFF2-40B4-BE49-F238E27FC236}">
                <a16:creationId xmlns:a16="http://schemas.microsoft.com/office/drawing/2014/main" id="{2B06D734-1F3C-465B-A61B-62084C30A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Next-K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23841-5072-49A1-9820-94D4DB5C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105400"/>
          </a:xfrm>
        </p:spPr>
        <p:txBody>
          <a:bodyPr/>
          <a:lstStyle/>
          <a:p>
            <a:pP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Q3: ?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   SELECT</a:t>
            </a:r>
            <a:r>
              <a:rPr lang="en-US" dirty="0">
                <a:ea typeface="ＭＳ Ｐゴシック" pitchFamily="40" charset="-128"/>
              </a:rPr>
              <a:t>  * 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FROM</a:t>
            </a:r>
            <a:r>
              <a:rPr lang="en-US" dirty="0">
                <a:ea typeface="ＭＳ Ｐゴシック" pitchFamily="40" charset="-128"/>
              </a:rPr>
              <a:t>    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STUDENT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  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ORDER BY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QPA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ASC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OFFSET</a:t>
            </a:r>
            <a:r>
              <a:rPr lang="en-US" dirty="0">
                <a:ea typeface="ＭＳ Ｐゴシック" pitchFamily="40" charset="-128"/>
              </a:rPr>
              <a:t> </a:t>
            </a:r>
            <a:r>
              <a:rPr lang="en-US" i="1" dirty="0">
                <a:ea typeface="ＭＳ Ｐゴシック" pitchFamily="40" charset="-128"/>
              </a:rPr>
              <a:t>6</a:t>
            </a:r>
            <a:r>
              <a:rPr lang="en-US" dirty="0">
                <a:ea typeface="ＭＳ Ｐゴシック" pitchFamily="40" charset="-128"/>
              </a:rPr>
              <a:t>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ROW</a:t>
            </a:r>
            <a:r>
              <a:rPr lang="en-US" dirty="0">
                <a:ea typeface="ＭＳ Ｐゴシック" pitchFamily="40" charset="-128"/>
              </a:rPr>
              <a:t> </a:t>
            </a:r>
            <a:endParaRPr lang="en-US" b="1" dirty="0">
              <a:latin typeface="Courier New"/>
              <a:ea typeface="ＭＳ Ｐゴシック" pitchFamily="40" charset="-128"/>
              <a:cs typeface="Courier New"/>
            </a:endParaRP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FETCH NEXT </a:t>
            </a:r>
            <a:r>
              <a:rPr lang="en-US" dirty="0">
                <a:ea typeface="ＭＳ Ｐゴシック" pitchFamily="40" charset="-128"/>
              </a:rPr>
              <a:t>10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ROWS ONLY;</a:t>
            </a:r>
          </a:p>
          <a:p>
            <a:pPr marL="0" indent="0">
              <a:lnSpc>
                <a:spcPct val="90000"/>
              </a:lnSpc>
              <a:buFont typeface="Monotype Sorts" charset="0"/>
              <a:buNone/>
              <a:defRPr/>
            </a:pPr>
            <a:endParaRPr lang="en-US" sz="1200" b="1" dirty="0">
              <a:latin typeface="Courier New"/>
              <a:ea typeface="ＭＳ Ｐゴシック" pitchFamily="40" charset="-128"/>
              <a:cs typeface="Courier New"/>
            </a:endParaRPr>
          </a:p>
          <a:p>
            <a:pP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Q3:  (alternative that seems to work)</a:t>
            </a:r>
            <a:endParaRPr lang="en-US" b="1" dirty="0">
              <a:latin typeface="Courier New"/>
              <a:ea typeface="ＭＳ Ｐゴシック" pitchFamily="40" charset="-128"/>
              <a:cs typeface="Courier New"/>
            </a:endParaRPr>
          </a:p>
          <a:p>
            <a:pPr marL="0" indent="0">
              <a:lnSpc>
                <a:spcPct val="90000"/>
              </a:lnSpc>
              <a:buClr>
                <a:srgbClr val="280049"/>
              </a:buClr>
              <a:buFont typeface="Monotype Sorts" charset="0"/>
              <a:buNone/>
              <a:defRPr/>
            </a:pP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    SELECT</a:t>
            </a: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 * </a:t>
            </a:r>
          </a:p>
          <a:p>
            <a:pPr marL="0" indent="0">
              <a:lnSpc>
                <a:spcPct val="90000"/>
              </a:lnSpc>
              <a:buClr>
                <a:srgbClr val="280049"/>
              </a:buClr>
              <a:buFont typeface="Monotype Sorts" charset="0"/>
              <a:buNone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       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FROM</a:t>
            </a: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    </a:t>
            </a:r>
            <a:r>
              <a:rPr lang="en-US" dirty="0">
                <a:solidFill>
                  <a:srgbClr val="280049"/>
                </a:solidFill>
                <a:latin typeface="Arial Narrow"/>
                <a:ea typeface="ＭＳ Ｐゴシック" pitchFamily="40" charset="-128"/>
                <a:cs typeface="Arial Narrow"/>
              </a:rPr>
              <a:t>STUDENT</a:t>
            </a:r>
          </a:p>
          <a:p>
            <a:pPr marL="0" indent="0">
              <a:lnSpc>
                <a:spcPct val="90000"/>
              </a:lnSpc>
              <a:buClr>
                <a:srgbClr val="280049"/>
              </a:buClr>
              <a:buFont typeface="Monotype Sorts" charset="0"/>
              <a:buNone/>
              <a:defRPr/>
            </a:pPr>
            <a:r>
              <a:rPr lang="en-US" dirty="0">
                <a:solidFill>
                  <a:srgbClr val="280049"/>
                </a:solidFill>
                <a:latin typeface="Arial Narrow"/>
                <a:ea typeface="ＭＳ Ｐゴシック" pitchFamily="40" charset="-128"/>
                <a:cs typeface="Arial Narrow"/>
              </a:rPr>
              <a:t>          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ORDER BY </a:t>
            </a:r>
            <a:r>
              <a:rPr lang="en-US" dirty="0">
                <a:solidFill>
                  <a:srgbClr val="280049"/>
                </a:solidFill>
                <a:latin typeface="Arial Narrow"/>
                <a:ea typeface="ＭＳ Ｐゴシック" pitchFamily="40" charset="-128"/>
                <a:cs typeface="Arial Narrow"/>
              </a:rPr>
              <a:t>QPA 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ASC</a:t>
            </a:r>
          </a:p>
          <a:p>
            <a:pPr marL="0" indent="0">
              <a:lnSpc>
                <a:spcPct val="90000"/>
              </a:lnSpc>
              <a:buClr>
                <a:srgbClr val="280049"/>
              </a:buClr>
              <a:buFont typeface="Monotype Sorts" charset="0"/>
              <a:buNone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       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OFFSET</a:t>
            </a: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</a:t>
            </a:r>
            <a:r>
              <a:rPr lang="en-US" i="1" dirty="0">
                <a:solidFill>
                  <a:srgbClr val="280049"/>
                </a:solidFill>
                <a:ea typeface="ＭＳ Ｐゴシック" pitchFamily="40" charset="-128"/>
              </a:rPr>
              <a:t>6</a:t>
            </a: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ROW</a:t>
            </a: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</a:t>
            </a:r>
            <a:endParaRPr lang="en-US" b="1" dirty="0">
              <a:solidFill>
                <a:srgbClr val="280049"/>
              </a:solidFill>
              <a:latin typeface="Courier New"/>
              <a:ea typeface="ＭＳ Ｐゴシック" pitchFamily="40" charset="-128"/>
              <a:cs typeface="Courier New"/>
            </a:endParaRPr>
          </a:p>
          <a:p>
            <a:pPr marL="0" indent="0">
              <a:lnSpc>
                <a:spcPct val="90000"/>
              </a:lnSpc>
              <a:buClr>
                <a:srgbClr val="280049"/>
              </a:buClr>
              <a:buFont typeface="Monotype Sorts" charset="0"/>
              <a:buNone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        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FETCH FIRST </a:t>
            </a:r>
            <a:r>
              <a:rPr lang="en-US" dirty="0">
                <a:solidFill>
                  <a:srgbClr val="280049"/>
                </a:solidFill>
                <a:ea typeface="ＭＳ Ｐゴシック" pitchFamily="40" charset="-128"/>
              </a:rPr>
              <a:t>10 </a:t>
            </a:r>
            <a:r>
              <a:rPr lang="en-US" b="1" dirty="0">
                <a:solidFill>
                  <a:srgbClr val="280049"/>
                </a:solidFill>
                <a:latin typeface="Courier New"/>
                <a:ea typeface="ＭＳ Ｐゴシック" pitchFamily="40" charset="-128"/>
                <a:cs typeface="Courier New"/>
              </a:rPr>
              <a:t>ROWS ONLY;</a:t>
            </a:r>
          </a:p>
          <a:p>
            <a:pPr marL="0" indent="0">
              <a:buFont typeface="Monotype Sorts" charset="0"/>
              <a:buNone/>
              <a:defRPr/>
            </a:pPr>
            <a:endParaRPr lang="en-US" sz="600" b="1" dirty="0">
              <a:latin typeface="Courier New"/>
              <a:ea typeface="ＭＳ Ｐゴシック" pitchFamily="40" charset="-128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970DD-437D-4235-97A4-5DE0A1F7E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143000"/>
            <a:ext cx="6835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1"/>
                </a:solidFill>
              </a:rPr>
              <a:t>List students with lowest QPA rank between 7-16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>
            <a:extLst>
              <a:ext uri="{FF2B5EF4-FFF2-40B4-BE49-F238E27FC236}">
                <a16:creationId xmlns:a16="http://schemas.microsoft.com/office/drawing/2014/main" id="{EB1B1F0F-47BD-42DB-B20D-E5F56E43F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Limits (No Standard Syntax)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E4CD-7DB6-415E-8EC9-0DDC0A6D1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4876800"/>
          </a:xfrm>
        </p:spPr>
        <p:txBody>
          <a:bodyPr/>
          <a:lstStyle/>
          <a:p>
            <a:pPr>
              <a:buFont typeface="Monotype Sorts" charset="0"/>
              <a:buChar char="o"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SELECT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*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FROM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T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WHERE ROWNUM</a:t>
            </a:r>
            <a:r>
              <a:rPr lang="en-US" dirty="0">
                <a:ea typeface="ＭＳ Ｐゴシック" pitchFamily="40" charset="-128"/>
              </a:rPr>
              <a:t>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&lt;= 10;</a:t>
            </a:r>
            <a:endParaRPr lang="en-US" dirty="0">
              <a:ea typeface="ＭＳ Ｐゴシック" pitchFamily="40" charset="-128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Oracle (also supports the standard ?)</a:t>
            </a:r>
          </a:p>
          <a:p>
            <a:pPr lvl="1">
              <a:buFont typeface="Wingdings" charset="0"/>
              <a:buChar char="§"/>
              <a:defRPr/>
            </a:pPr>
            <a:endParaRPr lang="en-US" sz="1200" dirty="0">
              <a:ea typeface="ＭＳ Ｐゴシック" pitchFamily="37" charset="-128"/>
            </a:endParaRPr>
          </a:p>
          <a:p>
            <a:pPr>
              <a:buFont typeface="Monotype Sorts" charset="0"/>
              <a:buChar char="o"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SELECT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*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FROM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T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LIMIT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10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OFFSET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20; </a:t>
            </a:r>
            <a:r>
              <a:rPr lang="en-US" dirty="0">
                <a:ea typeface="ＭＳ Ｐゴシック" pitchFamily="40" charset="-128"/>
              </a:rPr>
              <a:t>	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MySQL, </a:t>
            </a:r>
            <a:r>
              <a:rPr lang="en-US" dirty="0" err="1">
                <a:ea typeface="ＭＳ Ｐゴシック" pitchFamily="37" charset="-128"/>
              </a:rPr>
              <a:t>PostgreSQL</a:t>
            </a:r>
            <a:r>
              <a:rPr lang="en-US" dirty="0">
                <a:ea typeface="ＭＳ Ｐゴシック" pitchFamily="37" charset="-128"/>
              </a:rPr>
              <a:t> (supports the standard), SQLite</a:t>
            </a:r>
          </a:p>
          <a:p>
            <a:pPr lvl="1">
              <a:buFont typeface="Wingdings" charset="0"/>
              <a:buChar char="§"/>
              <a:defRPr/>
            </a:pPr>
            <a:endParaRPr lang="en-US" sz="1200" dirty="0">
              <a:ea typeface="ＭＳ Ｐゴシック" pitchFamily="37" charset="-128"/>
            </a:endParaRPr>
          </a:p>
          <a:p>
            <a:pPr>
              <a:buFont typeface="Monotype Sorts" charset="0"/>
              <a:buChar char="o"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SELECT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*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 FROM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T</a:t>
            </a:r>
          </a:p>
          <a:p>
            <a:pPr marL="0" indent="0"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WHERE</a:t>
            </a:r>
            <a:r>
              <a:rPr lang="en-US" dirty="0">
                <a:ea typeface="ＭＳ Ｐゴシック" pitchFamily="40" charset="-128"/>
              </a:rPr>
              <a:t> ID_T &gt; 10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FETCH FIRST </a:t>
            </a:r>
            <a:r>
              <a:rPr lang="en-US" dirty="0">
                <a:ea typeface="ＭＳ Ｐゴシック" pitchFamily="40" charset="-128"/>
              </a:rPr>
              <a:t>10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ROWS ONLY;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IBM DB2</a:t>
            </a:r>
          </a:p>
          <a:p>
            <a:pPr>
              <a:buFont typeface="Monotype Sorts" charset="0"/>
              <a:buChar char="o"/>
              <a:defRPr/>
            </a:pPr>
            <a:endParaRPr lang="en-US" sz="1200" dirty="0">
              <a:ea typeface="ＭＳ Ｐゴシック" pitchFamily="40" charset="-128"/>
            </a:endParaRPr>
          </a:p>
          <a:p>
            <a:pPr>
              <a:buFont typeface="Monotype Sorts" charset="0"/>
              <a:buChar char="o"/>
              <a:defRPr/>
            </a:pP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SELECT TOP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10  *  </a:t>
            </a:r>
            <a:r>
              <a:rPr lang="en-US" b="1" dirty="0">
                <a:latin typeface="Courier New"/>
                <a:ea typeface="ＭＳ Ｐゴシック" pitchFamily="40" charset="-128"/>
                <a:cs typeface="Courier New"/>
              </a:rPr>
              <a:t>FROM </a:t>
            </a:r>
            <a:r>
              <a:rPr lang="en-US" dirty="0">
                <a:ea typeface="ＭＳ Ｐゴシック" pitchFamily="40" charset="-128"/>
              </a:rPr>
              <a:t> </a:t>
            </a:r>
            <a:r>
              <a:rPr lang="en-US" dirty="0">
                <a:latin typeface="Arial Narrow"/>
                <a:ea typeface="ＭＳ Ｐゴシック" pitchFamily="40" charset="-128"/>
                <a:cs typeface="Arial Narrow"/>
              </a:rPr>
              <a:t>T</a:t>
            </a:r>
            <a:r>
              <a:rPr lang="en-US" dirty="0">
                <a:ea typeface="ＭＳ Ｐゴシック" pitchFamily="40" charset="-128"/>
              </a:rPr>
              <a:t>;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MS SQL Server, Sybase ASE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10937F85-EE87-463E-B913-46E6219F99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Structured Query Language</a:t>
            </a: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SQL – DML </a:t>
            </a:r>
          </a:p>
        </p:txBody>
      </p:sp>
      <p:sp>
        <p:nvSpPr>
          <p:cNvPr id="1454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4AD9734-F39D-4F51-BC6B-FFD76EA95DD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00" y="3048000"/>
            <a:ext cx="7162800" cy="2514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 sz="3500">
              <a:solidFill>
                <a:schemeClr val="folHlink"/>
              </a:solidFill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3500">
                <a:latin typeface="Tahoma" panose="020B0604030504040204" pitchFamily="34" charset="0"/>
              </a:rPr>
              <a:t> Update Operations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9F93653D-F53B-4EED-9FF0-BE950083C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sym typeface="Symbol" panose="05050102010706020507" pitchFamily="18" charset="2"/>
              </a:rPr>
              <a:t>Query Language with Update Statements?</a:t>
            </a:r>
            <a:endParaRPr lang="en-US" altLang="en-US">
              <a:sym typeface="Symbol" panose="05050102010706020507" pitchFamily="18" charset="2"/>
            </a:endParaRPr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7C14268A-81F1-4118-A908-A58E776FED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7772400" cy="4114800"/>
          </a:xfrm>
        </p:spPr>
        <p:txBody>
          <a:bodyPr/>
          <a:lstStyle/>
          <a:p>
            <a:pPr eaLnBrk="1" hangingPunct="1">
              <a:spcAft>
                <a:spcPct val="35000"/>
              </a:spcAft>
            </a:pPr>
            <a:r>
              <a:rPr lang="en-US" altLang="en-US" dirty="0"/>
              <a:t>Is it a historical accident?</a:t>
            </a:r>
            <a:endParaRPr lang="en-US" altLang="en-US" b="1" dirty="0"/>
          </a:p>
          <a:p>
            <a:pPr eaLnBrk="1" hangingPunct="1">
              <a:spcAft>
                <a:spcPct val="35000"/>
              </a:spcAft>
              <a:buFont typeface="Monotype Sorts" pitchFamily="-84" charset="2"/>
              <a:buNone/>
            </a:pPr>
            <a:r>
              <a:rPr lang="en-US" altLang="en-US" dirty="0"/>
              <a:t>    or Select is in the hard of updates!</a:t>
            </a:r>
          </a:p>
          <a:p>
            <a:pPr lvl="1" eaLnBrk="1" hangingPunct="1">
              <a:spcAft>
                <a:spcPct val="35000"/>
              </a:spcAft>
            </a:pPr>
            <a:r>
              <a:rPr lang="en-US" altLang="en-US" i="1" dirty="0"/>
              <a:t>Selections</a:t>
            </a:r>
            <a:r>
              <a:rPr lang="en-US" altLang="en-US" dirty="0"/>
              <a:t> are expressed </a:t>
            </a:r>
            <a:br>
              <a:rPr lang="en-US" altLang="en-US" dirty="0"/>
            </a:br>
            <a:r>
              <a:rPr lang="en-US" altLang="en-US" dirty="0"/>
              <a:t>by the WHERE clause!</a:t>
            </a:r>
          </a:p>
          <a:p>
            <a:pPr eaLnBrk="1" hangingPunct="1">
              <a:spcAft>
                <a:spcPct val="35000"/>
              </a:spcAft>
            </a:pPr>
            <a:endParaRPr lang="en-US" altLang="en-US" dirty="0"/>
          </a:p>
        </p:txBody>
      </p:sp>
      <p:pic>
        <p:nvPicPr>
          <p:cNvPr id="147460" name="Picture 5">
            <a:extLst>
              <a:ext uri="{FF2B5EF4-FFF2-40B4-BE49-F238E27FC236}">
                <a16:creationId xmlns:a16="http://schemas.microsoft.com/office/drawing/2014/main" id="{6CF4B4BD-E49C-499F-A31B-2284575F9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447800"/>
            <a:ext cx="34099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A57CFBC1-DF99-47C5-AA10-811D21961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Update Tuples</a:t>
            </a:r>
          </a:p>
        </p:txBody>
      </p:sp>
      <p:sp>
        <p:nvSpPr>
          <p:cNvPr id="1484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E984A5B-3BFF-4012-A311-5373649AB1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7772400" cy="3657600"/>
          </a:xfrm>
        </p:spPr>
        <p:txBody>
          <a:bodyPr/>
          <a:lstStyle/>
          <a:p>
            <a:pPr eaLnBrk="1" hangingPunct="1"/>
            <a:r>
              <a:rPr lang="en-US" altLang="en-US" sz="2500"/>
              <a:t>Update can apply to a </a:t>
            </a:r>
            <a:r>
              <a:rPr lang="en-US" altLang="en-US" sz="2500">
                <a:solidFill>
                  <a:srgbClr val="FF3300"/>
                </a:solidFill>
              </a:rPr>
              <a:t>single </a:t>
            </a:r>
            <a:r>
              <a:rPr lang="en-US" altLang="en-US" sz="2500"/>
              <a:t>relation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2500"/>
              <a:t>Updates all the selected tuples by the condition in the WHERE-clause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2500"/>
              <a:t>Examples: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</a:t>
            </a:r>
            <a:r>
              <a:rPr lang="en-US" altLang="en-US" sz="2500" b="1">
                <a:latin typeface="Courier New" panose="02070309020205020404" pitchFamily="49" charset="0"/>
              </a:rPr>
              <a:t>UPDATE</a:t>
            </a:r>
            <a:r>
              <a:rPr lang="en-US" altLang="en-US" sz="2500">
                <a:latin typeface="Arial Narrow" panose="020B0606020202030204" pitchFamily="34" charset="0"/>
              </a:rPr>
              <a:t> STUDENT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</a:t>
            </a:r>
            <a:r>
              <a:rPr lang="en-US" altLang="en-US" sz="2500" b="1">
                <a:latin typeface="Courier New" panose="02070309020205020404" pitchFamily="49" charset="0"/>
              </a:rPr>
              <a:t>SET</a:t>
            </a:r>
            <a:r>
              <a:rPr lang="en-US" altLang="en-US" sz="2500">
                <a:latin typeface="Arial Narrow" panose="020B0606020202030204" pitchFamily="34" charset="0"/>
              </a:rPr>
              <a:t> Name =</a:t>
            </a:r>
            <a:r>
              <a:rPr lang="ja-JP" altLang="en-US" sz="2500">
                <a:latin typeface="Arial Narrow" panose="020B0606020202030204" pitchFamily="34" charset="0"/>
              </a:rPr>
              <a:t>‘</a:t>
            </a:r>
            <a:r>
              <a:rPr lang="en-US" altLang="ja-JP" sz="2500">
                <a:latin typeface="Arial Narrow" panose="020B0606020202030204" pitchFamily="34" charset="0"/>
              </a:rPr>
              <a:t>Kathy Jones</a:t>
            </a:r>
            <a:r>
              <a:rPr lang="ja-JP" altLang="en-US" sz="2500">
                <a:latin typeface="Arial Narrow" panose="020B0606020202030204" pitchFamily="34" charset="0"/>
              </a:rPr>
              <a:t>’</a:t>
            </a:r>
            <a:endParaRPr lang="en-US" altLang="ja-JP" sz="2500">
              <a:latin typeface="Arial Narrow" panose="020B0606020202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</a:t>
            </a:r>
            <a:r>
              <a:rPr lang="en-US" altLang="en-US" sz="2500" b="1"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latin typeface="Arial Narrow" panose="020B0606020202030204" pitchFamily="34" charset="0"/>
              </a:rPr>
              <a:t> SID = 165;               </a:t>
            </a:r>
          </a:p>
        </p:txBody>
      </p:sp>
      <p:sp>
        <p:nvSpPr>
          <p:cNvPr id="230404" name="Text Box 4">
            <a:extLst>
              <a:ext uri="{FF2B5EF4-FFF2-40B4-BE49-F238E27FC236}">
                <a16:creationId xmlns:a16="http://schemas.microsoft.com/office/drawing/2014/main" id="{1C0D4323-ADF2-4B20-9AF1-4C8AEA4E8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3565525"/>
            <a:ext cx="3973512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 b="1">
                <a:latin typeface="Courier New" panose="02070309020205020404" pitchFamily="49" charset="0"/>
              </a:rPr>
              <a:t>UPDATE</a:t>
            </a:r>
            <a:r>
              <a:rPr lang="en-US" altLang="en-US" sz="2500">
                <a:latin typeface="Arial Narrow" panose="020B0606020202030204" pitchFamily="34" charset="0"/>
              </a:rPr>
              <a:t> STUDENT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 b="1">
                <a:latin typeface="Courier New" panose="02070309020205020404" pitchFamily="49" charset="0"/>
              </a:rPr>
              <a:t>SET</a:t>
            </a:r>
            <a:r>
              <a:rPr lang="en-US" altLang="en-US" sz="2500">
                <a:latin typeface="Arial Narrow" panose="020B0606020202030204" pitchFamily="34" charset="0"/>
              </a:rPr>
              <a:t> Major = </a:t>
            </a:r>
            <a:r>
              <a:rPr lang="ja-JP" altLang="en-US" sz="2500">
                <a:latin typeface="Arial Narrow" panose="020B0606020202030204" pitchFamily="34" charset="0"/>
              </a:rPr>
              <a:t>‘</a:t>
            </a:r>
            <a:r>
              <a:rPr lang="en-US" altLang="ja-JP" sz="2500">
                <a:latin typeface="Arial Narrow" panose="020B0606020202030204" pitchFamily="34" charset="0"/>
              </a:rPr>
              <a:t>CS</a:t>
            </a:r>
            <a:r>
              <a:rPr lang="ja-JP" altLang="en-US" sz="2500">
                <a:latin typeface="Arial Narrow" panose="020B0606020202030204" pitchFamily="34" charset="0"/>
              </a:rPr>
              <a:t>’</a:t>
            </a:r>
            <a:r>
              <a:rPr lang="en-US" altLang="ja-JP" sz="2500">
                <a:latin typeface="Arial Narrow" panose="020B0606020202030204" pitchFamily="34" charset="0"/>
              </a:rPr>
              <a:t>   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 b="1"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latin typeface="Arial Narrow" panose="020B0606020202030204" pitchFamily="34" charset="0"/>
              </a:rPr>
              <a:t>  DNO IN 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( </a:t>
            </a:r>
            <a:r>
              <a:rPr lang="en-US" altLang="en-US" sz="2500" b="1">
                <a:latin typeface="Courier New" panose="02070309020205020404" pitchFamily="49" charset="0"/>
              </a:rPr>
              <a:t>SELECT</a:t>
            </a:r>
            <a:r>
              <a:rPr lang="en-US" altLang="en-US" sz="2500">
                <a:latin typeface="Arial Narrow" panose="020B0606020202030204" pitchFamily="34" charset="0"/>
              </a:rPr>
              <a:t> DNUM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latin typeface="Courier New" panose="02070309020205020404" pitchFamily="49" charset="0"/>
              </a:rPr>
              <a:t>FROM</a:t>
            </a:r>
            <a:r>
              <a:rPr lang="en-US" altLang="en-US" sz="2500">
                <a:latin typeface="Arial Narrow" panose="020B0606020202030204" pitchFamily="34" charset="0"/>
              </a:rPr>
              <a:t> DEPT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latin typeface="Arial Narrow" panose="020B0606020202030204" pitchFamily="34" charset="0"/>
              </a:rPr>
              <a:t> Dname =</a:t>
            </a:r>
            <a:r>
              <a:rPr lang="ja-JP" altLang="en-US" sz="2500">
                <a:latin typeface="Arial Narrow" panose="020B0606020202030204" pitchFamily="34" charset="0"/>
              </a:rPr>
              <a:t>‘</a:t>
            </a:r>
            <a:r>
              <a:rPr lang="en-US" altLang="ja-JP" sz="2500">
                <a:latin typeface="Arial Narrow" panose="020B0606020202030204" pitchFamily="34" charset="0"/>
              </a:rPr>
              <a:t>CS</a:t>
            </a:r>
            <a:r>
              <a:rPr lang="ja-JP" altLang="en-US" sz="2500">
                <a:latin typeface="Arial Narrow" panose="020B0606020202030204" pitchFamily="34" charset="0"/>
              </a:rPr>
              <a:t>’</a:t>
            </a:r>
            <a:r>
              <a:rPr lang="en-US" altLang="ja-JP" sz="2500">
                <a:latin typeface="Arial Narrow" panose="020B0606020202030204" pitchFamily="34" charset="0"/>
              </a:rPr>
              <a:t>);</a:t>
            </a:r>
            <a:endParaRPr lang="en-US" altLang="en-US"/>
          </a:p>
        </p:txBody>
      </p:sp>
      <p:sp>
        <p:nvSpPr>
          <p:cNvPr id="148485" name="Line 5">
            <a:extLst>
              <a:ext uri="{FF2B5EF4-FFF2-40B4-BE49-F238E27FC236}">
                <a16:creationId xmlns:a16="http://schemas.microsoft.com/office/drawing/2014/main" id="{06E47D65-6726-4BD2-8FE5-E66376144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3528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4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F598A9CE-0C80-4567-80F3-E91B2D633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Delete Tuple</a:t>
            </a:r>
          </a:p>
        </p:txBody>
      </p:sp>
      <p:sp>
        <p:nvSpPr>
          <p:cNvPr id="15053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845A49B-41EF-4517-AA96-D16452441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4838" cy="4876800"/>
          </a:xfrm>
        </p:spPr>
        <p:txBody>
          <a:bodyPr/>
          <a:lstStyle/>
          <a:p>
            <a:pPr eaLnBrk="1" hangingPunct="1"/>
            <a:r>
              <a:rPr lang="en-US" altLang="en-US" sz="2500"/>
              <a:t>Delete removes all selected tuples by the condition in the WHERE-clause</a:t>
            </a:r>
          </a:p>
          <a:p>
            <a:pPr eaLnBrk="1" hangingPunct="1"/>
            <a:r>
              <a:rPr lang="en-US" altLang="en-US" sz="2500"/>
              <a:t>Examples: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</a:t>
            </a:r>
            <a:r>
              <a:rPr lang="en-US" altLang="en-US" sz="2500" b="1">
                <a:latin typeface="Courier New" panose="02070309020205020404" pitchFamily="49" charset="0"/>
              </a:rPr>
              <a:t>DELETE FROM</a:t>
            </a:r>
            <a:r>
              <a:rPr lang="en-US" altLang="en-US" sz="2500">
                <a:latin typeface="Arial Narrow" panose="020B0606020202030204" pitchFamily="34" charset="0"/>
              </a:rPr>
              <a:t> STUDENT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</a:t>
            </a:r>
            <a:r>
              <a:rPr lang="en-US" altLang="en-US" sz="2500" b="1"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latin typeface="Arial Narrow" panose="020B0606020202030204" pitchFamily="34" charset="0"/>
              </a:rPr>
              <a:t> SID = 165;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</a:t>
            </a:r>
            <a:r>
              <a:rPr lang="en-US" altLang="en-US" sz="2500" b="1">
                <a:latin typeface="Courier New" panose="02070309020205020404" pitchFamily="49" charset="0"/>
              </a:rPr>
              <a:t>DELETE FROM</a:t>
            </a:r>
            <a:r>
              <a:rPr lang="en-US" altLang="en-US" sz="2500">
                <a:latin typeface="Arial Narrow" panose="020B0606020202030204" pitchFamily="34" charset="0"/>
              </a:rPr>
              <a:t> STUDENT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</a:t>
            </a:r>
            <a:r>
              <a:rPr lang="en-US" altLang="en-US" sz="2500" b="1"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latin typeface="Arial Narrow" panose="020B0606020202030204" pitchFamily="34" charset="0"/>
              </a:rPr>
              <a:t> Name = </a:t>
            </a:r>
            <a:r>
              <a:rPr lang="ja-JP" altLang="en-US" sz="2500">
                <a:latin typeface="Arial Narrow" panose="020B0606020202030204" pitchFamily="34" charset="0"/>
              </a:rPr>
              <a:t>‘</a:t>
            </a:r>
            <a:r>
              <a:rPr lang="en-US" altLang="ja-JP" sz="2500">
                <a:latin typeface="Arial Narrow" panose="020B0606020202030204" pitchFamily="34" charset="0"/>
              </a:rPr>
              <a:t>John</a:t>
            </a:r>
            <a:r>
              <a:rPr lang="ja-JP" altLang="en-US" sz="2500">
                <a:latin typeface="Arial Narrow" panose="020B0606020202030204" pitchFamily="34" charset="0"/>
              </a:rPr>
              <a:t>’</a:t>
            </a:r>
            <a:r>
              <a:rPr lang="en-US" altLang="ja-JP" sz="2500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500">
              <a:latin typeface="Arial Narrow" panose="020B0606020202030204" pitchFamily="34" charset="0"/>
            </a:endParaRPr>
          </a:p>
          <a:p>
            <a:pPr eaLnBrk="1" hangingPunct="1">
              <a:buFont typeface="Monotype Sorts" pitchFamily="-84" charset="2"/>
              <a:buNone/>
            </a:pPr>
            <a:r>
              <a:rPr lang="en-US" altLang="en-US" sz="2500" b="1">
                <a:latin typeface="Courier New" panose="02070309020205020404" pitchFamily="49" charset="0"/>
              </a:rPr>
              <a:t>  DELETE FROM</a:t>
            </a:r>
            <a:r>
              <a:rPr lang="en-US" altLang="en-US" sz="2500">
                <a:latin typeface="Arial Narrow" panose="020B0606020202030204" pitchFamily="34" charset="0"/>
              </a:rPr>
              <a:t> STUDENT;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500">
              <a:latin typeface="Arial Narrow" panose="020B0606020202030204" pitchFamily="34" charset="0"/>
            </a:endParaRPr>
          </a:p>
        </p:txBody>
      </p:sp>
      <p:sp>
        <p:nvSpPr>
          <p:cNvPr id="231428" name="Text Box 4">
            <a:extLst>
              <a:ext uri="{FF2B5EF4-FFF2-40B4-BE49-F238E27FC236}">
                <a16:creationId xmlns:a16="http://schemas.microsoft.com/office/drawing/2014/main" id="{4EEB6C8A-6969-4DB5-A6D4-7EA13E2FD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288" y="3886200"/>
            <a:ext cx="3973512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DELETE FROM 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STUDENT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DNO IN 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(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SELECT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DNUM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FROM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DEPT</a:t>
            </a:r>
          </a:p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          </a:t>
            </a:r>
            <a:r>
              <a:rPr lang="en-US" altLang="en-US" sz="2500" b="1">
                <a:solidFill>
                  <a:srgbClr val="280049"/>
                </a:solidFill>
                <a:latin typeface="Courier New" panose="02070309020205020404" pitchFamily="49" charset="0"/>
              </a:rPr>
              <a:t>WHERE</a:t>
            </a:r>
            <a:r>
              <a:rPr lang="en-US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 Dname =</a:t>
            </a:r>
            <a:r>
              <a:rPr lang="ja-JP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 sz="2500">
                <a:solidFill>
                  <a:srgbClr val="280049"/>
                </a:solidFill>
                <a:latin typeface="Arial Narrow" panose="020B0606020202030204" pitchFamily="34" charset="0"/>
              </a:rPr>
              <a:t>CS</a:t>
            </a:r>
            <a:r>
              <a:rPr lang="ja-JP" altLang="en-US" sz="2500">
                <a:solidFill>
                  <a:srgbClr val="280049"/>
                </a:solidFill>
                <a:latin typeface="Arial Narrow" panose="020B0606020202030204" pitchFamily="34" charset="0"/>
              </a:rPr>
              <a:t>’</a:t>
            </a:r>
            <a:r>
              <a:rPr lang="en-US" altLang="ja-JP" sz="2500">
                <a:solidFill>
                  <a:srgbClr val="280049"/>
                </a:solidFill>
                <a:latin typeface="Arial Narrow" panose="020B0606020202030204" pitchFamily="34" charset="0"/>
              </a:rPr>
              <a:t>);</a:t>
            </a:r>
            <a:endParaRPr lang="en-US" altLang="en-US">
              <a:solidFill>
                <a:srgbClr val="28004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8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A27D42C1-B3A4-47A2-BDF2-3C2124D3D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Insert</a:t>
            </a:r>
          </a:p>
        </p:txBody>
      </p:sp>
      <p:sp>
        <p:nvSpPr>
          <p:cNvPr id="15257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6167BCA-F5D0-4DBA-96EF-F4B0FE94E1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500">
                <a:latin typeface="Tahoma" panose="020B0604030504040204" pitchFamily="34" charset="0"/>
              </a:rPr>
              <a:t>Two forms: </a:t>
            </a:r>
            <a:r>
              <a:rPr lang="en-US" altLang="en-US" sz="2500" b="1">
                <a:latin typeface="Tahoma" panose="020B0604030504040204" pitchFamily="34" charset="0"/>
              </a:rPr>
              <a:t>Implicit</a:t>
            </a:r>
            <a:r>
              <a:rPr lang="en-US" altLang="en-US" sz="2500">
                <a:latin typeface="Tahoma" panose="020B0604030504040204" pitchFamily="34" charset="0"/>
              </a:rPr>
              <a:t> (list) and </a:t>
            </a:r>
            <a:r>
              <a:rPr lang="en-US" altLang="en-US" sz="2500" b="1">
                <a:latin typeface="Tahoma" panose="020B0604030504040204" pitchFamily="34" charset="0"/>
              </a:rPr>
              <a:t>Explicit</a:t>
            </a:r>
            <a:r>
              <a:rPr lang="en-US" altLang="en-US" sz="2500">
                <a:latin typeface="Tahoma" panose="020B0604030504040204" pitchFamily="34" charset="0"/>
              </a:rPr>
              <a:t> (set)</a:t>
            </a:r>
          </a:p>
          <a:p>
            <a:pPr eaLnBrk="1" hangingPunct="1"/>
            <a:r>
              <a:rPr lang="en-US" altLang="en-US" sz="2500" b="1">
                <a:latin typeface="Tahoma" panose="020B0604030504040204" pitchFamily="34" charset="0"/>
              </a:rPr>
              <a:t>Implicit</a:t>
            </a:r>
            <a:r>
              <a:rPr lang="en-US" altLang="en-US" sz="2500">
                <a:latin typeface="Tahoma" panose="020B0604030504040204" pitchFamily="34" charset="0"/>
              </a:rPr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Tahoma" panose="020B0604030504040204" pitchFamily="34" charset="0"/>
              </a:rPr>
              <a:t>           </a:t>
            </a:r>
            <a:r>
              <a:rPr lang="en-US" altLang="en-US" b="1">
                <a:latin typeface="Courier New" panose="02070309020205020404" pitchFamily="49" charset="0"/>
              </a:rPr>
              <a:t>INSERT</a:t>
            </a:r>
            <a:r>
              <a:rPr lang="en-US" altLang="en-US">
                <a:latin typeface="Arial Narrow" panose="020B0606020202030204" pitchFamily="34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INTO</a:t>
            </a:r>
            <a:r>
              <a:rPr lang="en-US" altLang="en-US">
                <a:latin typeface="Arial Narrow" panose="020B0606020202030204" pitchFamily="34" charset="0"/>
              </a:rPr>
              <a:t> STUDENT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</a:t>
            </a:r>
            <a:r>
              <a:rPr lang="en-US" altLang="en-US" b="1">
                <a:latin typeface="Courier New" panose="02070309020205020404" pitchFamily="49" charset="0"/>
              </a:rPr>
              <a:t>VALUES</a:t>
            </a:r>
            <a:r>
              <a:rPr lang="en-US" altLang="en-US">
                <a:latin typeface="Arial Narrow" panose="020B0606020202030204" pitchFamily="34" charset="0"/>
              </a:rPr>
              <a:t> (165,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Susan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CS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ja-JP" sz="1600">
              <a:latin typeface="Arial Narrow" panose="020B0606020202030204" pitchFamily="34" charset="0"/>
            </a:endParaRPr>
          </a:p>
          <a:p>
            <a:pPr eaLnBrk="1" hangingPunct="1"/>
            <a:r>
              <a:rPr lang="en-US" altLang="en-US" sz="2500" b="1">
                <a:latin typeface="Tahoma" panose="020B0604030504040204" pitchFamily="34" charset="0"/>
              </a:rPr>
              <a:t>Explicit</a:t>
            </a:r>
            <a:r>
              <a:rPr lang="en-US" altLang="en-US" sz="2500">
                <a:latin typeface="Tahoma" panose="020B0604030504040204" pitchFamily="34" charset="0"/>
              </a:rPr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   </a:t>
            </a:r>
            <a:r>
              <a:rPr lang="en-US" altLang="en-US" b="1">
                <a:latin typeface="Courier New" panose="02070309020205020404" pitchFamily="49" charset="0"/>
              </a:rPr>
              <a:t>INSERT INTO </a:t>
            </a:r>
            <a:r>
              <a:rPr lang="en-US" altLang="en-US">
                <a:latin typeface="Arial Narrow" panose="020B0606020202030204" pitchFamily="34" charset="0"/>
              </a:rPr>
              <a:t>STUDENT (SID, Name)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</a:t>
            </a:r>
            <a:r>
              <a:rPr lang="en-US" altLang="en-US" b="1">
                <a:latin typeface="Courier New" panose="02070309020205020404" pitchFamily="49" charset="0"/>
              </a:rPr>
              <a:t>VALUES</a:t>
            </a:r>
            <a:r>
              <a:rPr lang="en-US" altLang="en-US">
                <a:latin typeface="Arial Narrow" panose="020B0606020202030204" pitchFamily="34" charset="0"/>
              </a:rPr>
              <a:t> (165,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Susan Jones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200">
              <a:latin typeface="Arial Narrow" panose="020B0606020202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   </a:t>
            </a:r>
            <a:r>
              <a:rPr lang="en-US" altLang="en-US" b="1">
                <a:latin typeface="Courier New" panose="02070309020205020404" pitchFamily="49" charset="0"/>
              </a:rPr>
              <a:t>INSERT INTO </a:t>
            </a:r>
            <a:r>
              <a:rPr lang="en-US" altLang="en-US">
                <a:latin typeface="Arial Narrow" panose="020B0606020202030204" pitchFamily="34" charset="0"/>
              </a:rPr>
              <a:t>STUDENT (Name, SID)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</a:t>
            </a:r>
            <a:r>
              <a:rPr lang="en-US" altLang="en-US" b="1">
                <a:latin typeface="Courier New" panose="02070309020205020404" pitchFamily="49" charset="0"/>
              </a:rPr>
              <a:t>VALUES</a:t>
            </a:r>
            <a:r>
              <a:rPr lang="en-US" altLang="en-US">
                <a:latin typeface="Arial Narrow" panose="020B0606020202030204" pitchFamily="34" charset="0"/>
              </a:rPr>
              <a:t> (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Susan Jones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, 165);</a:t>
            </a:r>
          </a:p>
        </p:txBody>
      </p:sp>
      <p:sp>
        <p:nvSpPr>
          <p:cNvPr id="152580" name="Text Box 4">
            <a:extLst>
              <a:ext uri="{FF2B5EF4-FFF2-40B4-BE49-F238E27FC236}">
                <a16:creationId xmlns:a16="http://schemas.microsoft.com/office/drawing/2014/main" id="{AA85418B-6885-436F-8EF4-D6FD431EE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127125"/>
            <a:ext cx="42037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500">
                <a:solidFill>
                  <a:srgbClr val="009900"/>
                </a:solidFill>
                <a:latin typeface="Tahoma" panose="020B0604030504040204" pitchFamily="34" charset="0"/>
              </a:rPr>
              <a:t>STUDENT(</a:t>
            </a:r>
            <a:r>
              <a:rPr lang="en-US" altLang="en-US" sz="2500" u="sng">
                <a:solidFill>
                  <a:srgbClr val="009900"/>
                </a:solidFill>
                <a:latin typeface="Tahoma" panose="020B0604030504040204" pitchFamily="34" charset="0"/>
              </a:rPr>
              <a:t>SID</a:t>
            </a:r>
            <a:r>
              <a:rPr lang="en-US" altLang="en-US" sz="2500">
                <a:solidFill>
                  <a:srgbClr val="009900"/>
                </a:solidFill>
                <a:latin typeface="Tahoma" panose="020B0604030504040204" pitchFamily="34" charset="0"/>
              </a:rPr>
              <a:t>,Name,Major);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01B0331E-7B26-48A2-B3B6-D685468B0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Derived Insert Values</a:t>
            </a:r>
          </a:p>
        </p:txBody>
      </p:sp>
      <p:sp>
        <p:nvSpPr>
          <p:cNvPr id="15462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C399B95-BFFA-4CEE-9550-D64213FDF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 sz="2500">
                <a:latin typeface="Tahoma" panose="020B0604030504040204" pitchFamily="34" charset="0"/>
              </a:rPr>
              <a:t>Tuples are derived using SELECT</a:t>
            </a:r>
          </a:p>
          <a:p>
            <a:pPr eaLnBrk="1" hangingPunct="1"/>
            <a:endParaRPr lang="en-US" altLang="en-US" sz="12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2500">
                <a:latin typeface="Tahoma" panose="020B0604030504040204" pitchFamily="34" charset="0"/>
              </a:rPr>
              <a:t>Useful to populate a table in the database from data already in the database</a:t>
            </a:r>
          </a:p>
          <a:p>
            <a:pPr eaLnBrk="1" hangingPunct="1"/>
            <a:endParaRPr lang="en-US" altLang="en-US" sz="12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2500">
                <a:latin typeface="Tahoma" panose="020B0604030504040204" pitchFamily="34" charset="0"/>
              </a:rPr>
              <a:t>E.g.,</a:t>
            </a:r>
          </a:p>
          <a:p>
            <a:pPr eaLnBrk="1" hangingPunct="1"/>
            <a:endParaRPr lang="en-US" altLang="en-US" sz="1200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Tahoma" panose="020B0604030504040204" pitchFamily="34" charset="0"/>
              </a:rPr>
              <a:t>   </a:t>
            </a:r>
            <a:r>
              <a:rPr lang="en-US" altLang="en-US" sz="2500" b="1">
                <a:latin typeface="Courier New" panose="02070309020205020404" pitchFamily="49" charset="0"/>
              </a:rPr>
              <a:t>INSERT INTO</a:t>
            </a:r>
            <a:r>
              <a:rPr lang="en-US" altLang="en-US" sz="2500">
                <a:latin typeface="Arial Narrow" panose="020B0606020202030204" pitchFamily="34" charset="0"/>
              </a:rPr>
              <a:t> Dept_Info (Dept_Name, Num_Students)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</a:t>
            </a:r>
            <a:r>
              <a:rPr lang="en-US" altLang="en-US" sz="2500" b="1">
                <a:latin typeface="Courier New" panose="02070309020205020404" pitchFamily="49" charset="0"/>
              </a:rPr>
              <a:t>SELECT</a:t>
            </a:r>
            <a:r>
              <a:rPr lang="en-US" altLang="en-US" sz="2500">
                <a:latin typeface="Arial Narrow" panose="020B0606020202030204" pitchFamily="34" charset="0"/>
              </a:rPr>
              <a:t> Major, Count(*)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</a:t>
            </a:r>
            <a:r>
              <a:rPr lang="en-US" altLang="en-US" sz="2500" b="1">
                <a:latin typeface="Courier New" panose="02070309020205020404" pitchFamily="49" charset="0"/>
              </a:rPr>
              <a:t>FROM</a:t>
            </a:r>
            <a:r>
              <a:rPr lang="en-US" altLang="en-US" sz="2500">
                <a:latin typeface="Arial Narrow" panose="020B0606020202030204" pitchFamily="34" charset="0"/>
              </a:rPr>
              <a:t> STUDENT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</a:t>
            </a:r>
            <a:r>
              <a:rPr lang="en-US" altLang="en-US" sz="2500" b="1">
                <a:latin typeface="Courier New" panose="02070309020205020404" pitchFamily="49" charset="0"/>
              </a:rPr>
              <a:t>GROUP BY </a:t>
            </a:r>
            <a:r>
              <a:rPr lang="en-US" altLang="en-US" sz="2500">
                <a:latin typeface="Arial Narrow" panose="020B0606020202030204" pitchFamily="34" charset="0"/>
              </a:rPr>
              <a:t>Major;</a:t>
            </a:r>
          </a:p>
          <a:p>
            <a:pPr eaLnBrk="1" hangingPunct="1"/>
            <a:endParaRPr lang="en-US" altLang="en-US" sz="250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>
            <a:extLst>
              <a:ext uri="{FF2B5EF4-FFF2-40B4-BE49-F238E27FC236}">
                <a16:creationId xmlns:a16="http://schemas.microsoft.com/office/drawing/2014/main" id="{75C2C087-BE71-447B-8EEC-3C42AEF9E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6675" name="Content Placeholder 2">
            <a:extLst>
              <a:ext uri="{FF2B5EF4-FFF2-40B4-BE49-F238E27FC236}">
                <a16:creationId xmlns:a16="http://schemas.microsoft.com/office/drawing/2014/main" id="{4657F1A0-73B7-437E-8676-D084B85F57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05417664-B0D5-4BF6-ACAA-D2EFF3EEE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Unique &amp; Not Unique </a:t>
            </a:r>
          </a:p>
        </p:txBody>
      </p:sp>
      <p:sp>
        <p:nvSpPr>
          <p:cNvPr id="8601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96E7E1E-178A-4268-AE07-5B1C3B190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748713" cy="4876800"/>
          </a:xfrm>
        </p:spPr>
        <p:txBody>
          <a:bodyPr/>
          <a:lstStyle/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UNIQUE in </a:t>
            </a:r>
            <a:r>
              <a:rPr lang="en-US" altLang="en-US" dirty="0">
                <a:latin typeface="Arial Unicode MS" panose="020B0604020202020204" pitchFamily="34" charset="-128"/>
                <a:ea typeface="ＭＳ Ｐゴシック" pitchFamily="40" charset="-128"/>
              </a:rPr>
              <a:t>POSTGRES &amp; </a:t>
            </a:r>
            <a:r>
              <a:rPr lang="en-US" dirty="0">
                <a:ea typeface="ＭＳ Ｐゴシック" charset="0"/>
                <a:cs typeface="ＭＳ Ｐゴシック" charset="0"/>
              </a:rPr>
              <a:t>Oracle is used for constraints or instead of DISTINCT     </a:t>
            </a:r>
          </a:p>
          <a:p>
            <a:pPr lvl="1"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Always use DISTINCT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sz="12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UNIQUE &amp; Not UNIQUE  can be expressed using JOIN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Q: ?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endParaRPr lang="en-US" sz="1200" dirty="0"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SELECT C.SID</a:t>
            </a:r>
          </a:p>
          <a:p>
            <a:pPr>
              <a:buFont typeface="Wingding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 FROM  Student C JOIN student M ON</a:t>
            </a:r>
          </a:p>
          <a:p>
            <a:pPr>
              <a:buFont typeface="Wingding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       (C.SID = M.SID AND </a:t>
            </a:r>
            <a:r>
              <a:rPr lang="en-US" b="1" dirty="0" err="1">
                <a:latin typeface="Courier New" charset="0"/>
                <a:ea typeface="ＭＳ Ｐゴシック" charset="0"/>
                <a:cs typeface="Courier New" charset="0"/>
              </a:rPr>
              <a:t>C.Major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&gt; </a:t>
            </a:r>
            <a:r>
              <a:rPr lang="en-US" b="1" dirty="0" err="1">
                <a:latin typeface="Courier New" charset="0"/>
                <a:ea typeface="ＭＳ Ｐゴシック" charset="0"/>
                <a:cs typeface="Courier New" charset="0"/>
              </a:rPr>
              <a:t>M.Major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9BD15-6069-4A6F-B3F8-1C0664D6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81400"/>
            <a:ext cx="5627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accent1"/>
                </a:solidFill>
              </a:rPr>
              <a:t>Lists students with dual major only once</a:t>
            </a:r>
          </a:p>
        </p:txBody>
      </p:sp>
    </p:spTree>
    <p:extLst>
      <p:ext uri="{BB962C8B-B14F-4D97-AF65-F5344CB8AC3E}">
        <p14:creationId xmlns:p14="http://schemas.microsoft.com/office/powerpoint/2010/main" val="20587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CA29959-1D22-4BB9-B900-97A3AF54D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Recall - Preliminaries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6A45D91-731E-4BFC-B33F-FC96CED5D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>
              <a:spcAft>
                <a:spcPct val="25000"/>
              </a:spcAft>
              <a:buClr>
                <a:schemeClr val="tx2"/>
              </a:buClr>
            </a:pPr>
            <a:r>
              <a:rPr lang="en-US" altLang="en-US"/>
              <a:t>A query is applied to </a:t>
            </a:r>
            <a:r>
              <a:rPr lang="ja-JP" altLang="en-US">
                <a:latin typeface="Comic Sans MS" panose="030F0702030302020204" pitchFamily="66" charset="0"/>
              </a:rPr>
              <a:t>“</a:t>
            </a:r>
            <a:r>
              <a:rPr lang="en-US" altLang="ja-JP">
                <a:latin typeface="Comic Sans MS" panose="030F0702030302020204" pitchFamily="66" charset="0"/>
              </a:rPr>
              <a:t>relation instances</a:t>
            </a:r>
            <a:r>
              <a:rPr lang="ja-JP" altLang="en-US">
                <a:latin typeface="Comic Sans MS" panose="030F0702030302020204" pitchFamily="66" charset="0"/>
              </a:rPr>
              <a:t>”</a:t>
            </a:r>
            <a:r>
              <a:rPr lang="en-US" altLang="ja-JP">
                <a:latin typeface="Comic Sans MS" panose="030F0702030302020204" pitchFamily="66" charset="0"/>
              </a:rPr>
              <a:t> (tables)</a:t>
            </a:r>
            <a:r>
              <a:rPr lang="en-US" altLang="ja-JP"/>
              <a:t>, and the result of a query is also a relation instance (table)</a:t>
            </a:r>
          </a:p>
          <a:p>
            <a:pPr>
              <a:spcAft>
                <a:spcPct val="25000"/>
              </a:spcAft>
              <a:buClr>
                <a:schemeClr val="tx2"/>
              </a:buClr>
            </a:pPr>
            <a:endParaRPr lang="en-US" altLang="en-US" sz="1400"/>
          </a:p>
          <a:p>
            <a:pPr>
              <a:spcAft>
                <a:spcPct val="25000"/>
              </a:spcAft>
              <a:buClr>
                <a:schemeClr val="tx2"/>
              </a:buClr>
            </a:pPr>
            <a:r>
              <a:rPr lang="en-US" altLang="en-US"/>
              <a:t>List-oriented (positional) notation vs. Set-oriented (named-field) notation:  </a:t>
            </a:r>
          </a:p>
          <a:p>
            <a:pPr lvl="1">
              <a:spcAft>
                <a:spcPct val="25000"/>
              </a:spcAft>
              <a:buClr>
                <a:schemeClr val="tx2"/>
              </a:buClr>
            </a:pPr>
            <a:r>
              <a:rPr lang="en-US" altLang="en-US"/>
              <a:t>Both used in SQL-Select</a:t>
            </a: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90DBF8CD-D2D2-4516-BF91-4E726AEEF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Query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C342-6F3A-454D-BABA-9B5EC4A9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Q:  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SELECT *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FROM student S 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WHERE </a:t>
            </a:r>
            <a:r>
              <a:rPr lang="en-US" b="1" dirty="0">
                <a:ea typeface="ＭＳ Ｐゴシック" pitchFamily="40" charset="-128"/>
              </a:rPr>
              <a:t>NOT EXISTS  </a:t>
            </a:r>
            <a:r>
              <a:rPr lang="en-US" dirty="0">
                <a:ea typeface="ＭＳ Ｐゴシック" pitchFamily="40" charset="-128"/>
              </a:rPr>
              <a:t>(SELECT * 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                                    FROM student M 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                                    WHERE S.SID = M.SID AND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r>
              <a:rPr lang="en-US" dirty="0">
                <a:ea typeface="ＭＳ Ｐゴシック" pitchFamily="40" charset="-128"/>
              </a:rPr>
              <a:t>                                                          </a:t>
            </a:r>
            <a:r>
              <a:rPr lang="en-US" dirty="0" err="1">
                <a:ea typeface="ＭＳ Ｐゴシック" pitchFamily="40" charset="-128"/>
              </a:rPr>
              <a:t>S.Major</a:t>
            </a:r>
            <a:r>
              <a:rPr lang="en-US" dirty="0">
                <a:ea typeface="ＭＳ Ｐゴシック" pitchFamily="40" charset="-128"/>
              </a:rPr>
              <a:t> &lt;&gt; </a:t>
            </a:r>
            <a:r>
              <a:rPr lang="en-US" dirty="0" err="1">
                <a:ea typeface="ＭＳ Ｐゴシック" pitchFamily="40" charset="-128"/>
              </a:rPr>
              <a:t>M.Major</a:t>
            </a:r>
            <a:r>
              <a:rPr lang="en-US" dirty="0">
                <a:ea typeface="ＭＳ Ｐゴシック" pitchFamily="40" charset="-128"/>
              </a:rPr>
              <a:t>); 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dirty="0">
              <a:ea typeface="ＭＳ Ｐゴシック" pitchFamily="40" charset="-128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Scope rules: if not prefixed, the inner more definition is used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37A5239A-B2C2-496D-B5F7-07FA73EA0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Unique &amp; Not Unique in Oracle</a:t>
            </a:r>
          </a:p>
        </p:txBody>
      </p:sp>
      <p:sp>
        <p:nvSpPr>
          <p:cNvPr id="8601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C936755-A7D0-46E9-A3FD-22048E9410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748713" cy="4648200"/>
          </a:xfrm>
        </p:spPr>
        <p:txBody>
          <a:bodyPr/>
          <a:lstStyle/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UNIQUE in Oracle is used for constraints or instead of DISTINCT     </a:t>
            </a:r>
          </a:p>
          <a:p>
            <a:pPr lvl="1"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Always use DISTINCT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sz="12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UNIQUE &amp; Not UNIQUE can be expressed using JOIN</a:t>
            </a: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Q: ?</a:t>
            </a:r>
          </a:p>
          <a:p>
            <a:pPr marL="0" indent="0">
              <a:buClr>
                <a:schemeClr val="tx2"/>
              </a:buClr>
              <a:buFont typeface="Monotype Sorts" charset="0"/>
              <a:buNone/>
              <a:defRPr/>
            </a:pPr>
            <a:endParaRPr lang="en-US" sz="1200" dirty="0"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SELECT C.SID</a:t>
            </a:r>
          </a:p>
          <a:p>
            <a:pPr>
              <a:buFont typeface="Wingding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 FROM  Student C JOIN student M ON</a:t>
            </a:r>
          </a:p>
          <a:p>
            <a:pPr>
              <a:buFont typeface="Wingdings" charset="0"/>
              <a:buNone/>
              <a:defRPr/>
            </a:pP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       (C.SID = M.SID AND </a:t>
            </a:r>
            <a:r>
              <a:rPr lang="en-US" b="1" dirty="0" err="1">
                <a:latin typeface="Courier New" charset="0"/>
                <a:ea typeface="ＭＳ Ｐゴシック" charset="0"/>
                <a:cs typeface="Courier New" charset="0"/>
              </a:rPr>
              <a:t>C.Major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 &gt; </a:t>
            </a:r>
            <a:r>
              <a:rPr lang="en-US" b="1" dirty="0" err="1">
                <a:latin typeface="Courier New" charset="0"/>
                <a:ea typeface="ＭＳ Ｐゴシック" charset="0"/>
                <a:cs typeface="Courier New" charset="0"/>
              </a:rPr>
              <a:t>M.Major</a:t>
            </a:r>
            <a:r>
              <a:rPr lang="en-US" b="1" dirty="0">
                <a:latin typeface="Courier New" charset="0"/>
                <a:ea typeface="ＭＳ Ｐゴシック" charset="0"/>
                <a:cs typeface="Courier New" charset="0"/>
              </a:rPr>
              <a:t>);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>
            <a:extLst>
              <a:ext uri="{FF2B5EF4-FFF2-40B4-BE49-F238E27FC236}">
                <a16:creationId xmlns:a16="http://schemas.microsoft.com/office/drawing/2014/main" id="{5246E5CD-B9A6-466D-8698-4415B334C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Top-K in Postgres</a:t>
            </a:r>
          </a:p>
        </p:txBody>
      </p:sp>
      <p:sp>
        <p:nvSpPr>
          <p:cNvPr id="144387" name="Content Placeholder 1">
            <a:extLst>
              <a:ext uri="{FF2B5EF4-FFF2-40B4-BE49-F238E27FC236}">
                <a16:creationId xmlns:a16="http://schemas.microsoft.com/office/drawing/2014/main" id="{8E43F2F0-DDCA-4277-8F3F-8C225D828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9863" y="1676400"/>
            <a:ext cx="8713787" cy="351155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Courier New" panose="02070309020205020404" pitchFamily="49" charset="0"/>
              </a:rPr>
              <a:t> *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Courier New" panose="02070309020205020404" pitchFamily="49" charset="0"/>
              </a:rPr>
              <a:t> (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       </a:t>
            </a:r>
            <a:r>
              <a:rPr lang="en-US" altLang="en-US" b="1">
                <a:latin typeface="Courier New" panose="02070309020205020404" pitchFamily="49" charset="0"/>
              </a:rPr>
              <a:t>SELECT</a:t>
            </a:r>
            <a:r>
              <a:rPr lang="en-US" altLang="en-US">
                <a:latin typeface="Courier New" panose="02070309020205020404" pitchFamily="49" charset="0"/>
              </a:rPr>
              <a:t> *,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              </a:t>
            </a:r>
            <a:r>
              <a:rPr lang="en-US" altLang="en-US" b="1" i="1">
                <a:latin typeface="Courier New" panose="02070309020205020404" pitchFamily="49" charset="0"/>
              </a:rPr>
              <a:t>ROW</a:t>
            </a:r>
            <a:r>
              <a:rPr lang="en-US" altLang="en-US" i="1">
                <a:latin typeface="Courier New" panose="02070309020205020404" pitchFamily="49" charset="0"/>
              </a:rPr>
              <a:t>_</a:t>
            </a:r>
            <a:r>
              <a:rPr lang="en-US" altLang="en-US" b="1" i="1">
                <a:latin typeface="Courier New" panose="02070309020205020404" pitchFamily="49" charset="0"/>
              </a:rPr>
              <a:t>NUMBER</a:t>
            </a:r>
            <a:r>
              <a:rPr lang="en-US" altLang="en-US">
                <a:latin typeface="Courier New" panose="02070309020205020404" pitchFamily="49" charset="0"/>
              </a:rPr>
              <a:t>() </a:t>
            </a:r>
            <a:r>
              <a:rPr lang="en-US" altLang="en-US" b="1">
                <a:latin typeface="Courier New" panose="02070309020205020404" pitchFamily="49" charset="0"/>
              </a:rPr>
              <a:t>OVER</a:t>
            </a:r>
            <a:r>
              <a:rPr lang="en-US" altLang="en-US">
                <a:latin typeface="Courier New" panose="02070309020205020404" pitchFamily="49" charset="0"/>
              </a:rPr>
              <a:t> (</a:t>
            </a:r>
            <a:r>
              <a:rPr lang="en-US" altLang="en-US" b="1">
                <a:latin typeface="Courier New" panose="02070309020205020404" pitchFamily="49" charset="0"/>
              </a:rPr>
              <a:t>ORDER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BY</a:t>
            </a:r>
            <a:r>
              <a:rPr lang="en-US" altLang="en-US">
                <a:latin typeface="Courier New" panose="02070309020205020404" pitchFamily="49" charset="0"/>
              </a:rPr>
              <a:t> sid)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       </a:t>
            </a:r>
            <a:r>
              <a:rPr lang="en-US" altLang="en-US" b="1">
                <a:latin typeface="Courier New" panose="02070309020205020404" pitchFamily="49" charset="0"/>
              </a:rPr>
              <a:t>FROM</a:t>
            </a:r>
            <a:r>
              <a:rPr lang="en-US" altLang="en-US">
                <a:latin typeface="Courier New" panose="02070309020205020404" pitchFamily="49" charset="0"/>
              </a:rPr>
              <a:t> cs1555.student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     ) x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WHERE</a:t>
            </a:r>
            <a:r>
              <a:rPr lang="en-US" altLang="en-US">
                <a:latin typeface="Courier New" panose="02070309020205020404" pitchFamily="49" charset="0"/>
              </a:rPr>
              <a:t> ROW_NUMBER &lt;=3;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>
            <a:extLst>
              <a:ext uri="{FF2B5EF4-FFF2-40B4-BE49-F238E27FC236}">
                <a16:creationId xmlns:a16="http://schemas.microsoft.com/office/drawing/2014/main" id="{EED948B4-9851-48D1-BA9F-3D6346D66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53513" cy="533400"/>
          </a:xfrm>
        </p:spPr>
        <p:txBody>
          <a:bodyPr/>
          <a:lstStyle/>
          <a:p>
            <a:r>
              <a:rPr lang="en-US" altLang="en-US"/>
              <a:t>Happy Jewish &amp; Islamic New Year</a:t>
            </a:r>
          </a:p>
        </p:txBody>
      </p:sp>
      <p:pic>
        <p:nvPicPr>
          <p:cNvPr id="157699" name="Picture 1">
            <a:extLst>
              <a:ext uri="{FF2B5EF4-FFF2-40B4-BE49-F238E27FC236}">
                <a16:creationId xmlns:a16="http://schemas.microsoft.com/office/drawing/2014/main" id="{F16B26DD-7A6E-4FE0-9D6D-2791F8752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85850"/>
            <a:ext cx="67056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5">
            <a:extLst>
              <a:ext uri="{FF2B5EF4-FFF2-40B4-BE49-F238E27FC236}">
                <a16:creationId xmlns:a16="http://schemas.microsoft.com/office/drawing/2014/main" id="{CA126C52-E2F4-455A-819F-25CDA4313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24013"/>
            <a:ext cx="552450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3" name="Title 1">
            <a:extLst>
              <a:ext uri="{FF2B5EF4-FFF2-40B4-BE49-F238E27FC236}">
                <a16:creationId xmlns:a16="http://schemas.microsoft.com/office/drawing/2014/main" id="{C224D524-E56B-4BC4-B0BB-E0C8E74D0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53513" cy="533400"/>
          </a:xfrm>
        </p:spPr>
        <p:txBody>
          <a:bodyPr/>
          <a:lstStyle/>
          <a:p>
            <a:r>
              <a:rPr lang="en-US" altLang="en-US"/>
              <a:t>Happy Chinese New Year 4711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2">
            <a:extLst>
              <a:ext uri="{FF2B5EF4-FFF2-40B4-BE49-F238E27FC236}">
                <a16:creationId xmlns:a16="http://schemas.microsoft.com/office/drawing/2014/main" id="{1077F7BA-5C92-458D-955E-2FB974066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Happy Valentine</a:t>
            </a:r>
            <a:r>
              <a:rPr lang="ja-JP" altLang="en-US">
                <a:latin typeface="Tahoma" panose="020B0604030504040204" pitchFamily="34" charset="0"/>
              </a:rPr>
              <a:t>’</a:t>
            </a:r>
            <a:r>
              <a:rPr lang="en-US" altLang="ja-JP">
                <a:latin typeface="Tahoma" panose="020B0604030504040204" pitchFamily="34" charset="0"/>
              </a:rPr>
              <a:t>s Day</a:t>
            </a:r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5974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66124C1-6673-42EB-8BEE-CBDE7EA29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</p:txBody>
      </p:sp>
      <p:pic>
        <p:nvPicPr>
          <p:cNvPr id="159750" name="Picture 4" descr="swans400x452">
            <a:extLst>
              <a:ext uri="{FF2B5EF4-FFF2-40B4-BE49-F238E27FC236}">
                <a16:creationId xmlns:a16="http://schemas.microsoft.com/office/drawing/2014/main" id="{F4AACAA9-8DDB-4E74-8F2F-54A9E96B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600200"/>
            <a:ext cx="39798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F593D99-D0D4-479C-AA12-C29EAAEC4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77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latin typeface="Tahoma" panose="020B0604030504040204" pitchFamily="34" charset="0"/>
              </a:rPr>
              <a:t> r </a:t>
            </a:r>
            <a:r>
              <a:rPr lang="en-US" altLang="en-US" sz="2800">
                <a:latin typeface="Tahoma" panose="020B0604030504040204" pitchFamily="34" charset="0"/>
                <a:sym typeface="Symbol" panose="05050102010706020507" pitchFamily="18" charset="2"/>
              </a:rPr>
              <a:t> 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latin typeface="Tahoma" panose="020B0604030504040204" pitchFamily="34" charset="0"/>
                <a:sym typeface="Symbol" panose="05050102010706020507" pitchFamily="18" charset="2"/>
              </a:rPr>
              <a:t> r  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latin typeface="Tahoma" panose="020B0604030504040204" pitchFamily="34" charset="0"/>
                <a:sym typeface="Symbol" panose="05050102010706020507" pitchFamily="18" charset="2"/>
              </a:rPr>
              <a:t> r  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500">
                <a:solidFill>
                  <a:schemeClr val="tx2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Can we perform , ,  between any two relations?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They need to be </a:t>
            </a:r>
            <a:r>
              <a:rPr lang="en-US" altLang="en-US" i="1">
                <a:latin typeface="Tahoma" panose="020B0604030504040204" pitchFamily="34" charset="0"/>
                <a:sym typeface="Symbol" panose="05050102010706020507" pitchFamily="18" charset="2"/>
              </a:rPr>
              <a:t>union compatible</a:t>
            </a:r>
            <a:r>
              <a:rPr lang="en-US" altLang="en-US" sz="210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>
                <a:latin typeface="Tahoma" panose="020B0604030504040204" pitchFamily="34" charset="0"/>
                <a:sym typeface="Symbol" panose="05050102010706020507" pitchFamily="18" charset="2"/>
              </a:rPr>
              <a:t>|R| = |S| and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>
                <a:latin typeface="Tahoma" panose="020B0604030504040204" pitchFamily="34" charset="0"/>
                <a:sym typeface="Symbol" panose="05050102010706020507" pitchFamily="18" charset="2"/>
              </a:rPr>
              <a:t>corresponding attributes have same domains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latin typeface="Tahoma" panose="020B0604030504040204" pitchFamily="34" charset="0"/>
              </a:rPr>
              <a:t>Properties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latin typeface="Tahoma" panose="020B0604030504040204" pitchFamily="34" charset="0"/>
              </a:rPr>
              <a:t>Both </a:t>
            </a:r>
            <a:r>
              <a:rPr lang="en-US" altLang="en-US" sz="2200">
                <a:latin typeface="Tahoma" panose="020B0604030504040204" pitchFamily="34" charset="0"/>
                <a:sym typeface="Symbol" panose="05050102010706020507" pitchFamily="18" charset="2"/>
              </a:rPr>
              <a:t> and  are commutative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latin typeface="Tahoma" panose="020B0604030504040204" pitchFamily="34" charset="0"/>
                <a:sym typeface="Symbol" panose="05050102010706020507" pitchFamily="18" charset="2"/>
              </a:rPr>
              <a:t>Difference is not commutative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96246205-115A-4E3E-A37E-236ACCDB4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Basic Set Operations</a:t>
            </a:r>
          </a:p>
        </p:txBody>
      </p:sp>
      <p:graphicFrame>
        <p:nvGraphicFramePr>
          <p:cNvPr id="237572" name="Group 4">
            <a:extLst>
              <a:ext uri="{FF2B5EF4-FFF2-40B4-BE49-F238E27FC236}">
                <a16:creationId xmlns:a16="http://schemas.microsoft.com/office/drawing/2014/main" id="{F8D6E1E8-94EF-4AEE-9A61-F475CE69F13A}"/>
              </a:ext>
            </a:extLst>
          </p:cNvPr>
          <p:cNvGraphicFramePr>
            <a:graphicFrameLocks noGrp="1"/>
          </p:cNvGraphicFramePr>
          <p:nvPr/>
        </p:nvGraphicFramePr>
        <p:xfrm>
          <a:off x="4152900" y="1555750"/>
          <a:ext cx="1600200" cy="14636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1814" name="Text Box 22">
            <a:extLst>
              <a:ext uri="{FF2B5EF4-FFF2-40B4-BE49-F238E27FC236}">
                <a16:creationId xmlns:a16="http://schemas.microsoft.com/office/drawing/2014/main" id="{A6B6295A-E57D-4503-9690-76FE78ACE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995363"/>
            <a:ext cx="15208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600">
                <a:latin typeface="Tahoma" panose="020B0604030504040204" pitchFamily="34" charset="0"/>
              </a:rPr>
              <a:t>relation </a:t>
            </a:r>
            <a:r>
              <a:rPr lang="en-US" altLang="en-US" sz="2600" b="1">
                <a:latin typeface="Tahoma" panose="020B0604030504040204" pitchFamily="34" charset="0"/>
              </a:rPr>
              <a:t>r</a:t>
            </a:r>
          </a:p>
        </p:txBody>
      </p:sp>
      <p:graphicFrame>
        <p:nvGraphicFramePr>
          <p:cNvPr id="237591" name="Group 23">
            <a:extLst>
              <a:ext uri="{FF2B5EF4-FFF2-40B4-BE49-F238E27FC236}">
                <a16:creationId xmlns:a16="http://schemas.microsoft.com/office/drawing/2014/main" id="{DF1421DA-5257-4E1D-83A5-114BC25E1967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1555750"/>
          <a:ext cx="1600200" cy="1020763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829" name="Text Box 37">
            <a:extLst>
              <a:ext uri="{FF2B5EF4-FFF2-40B4-BE49-F238E27FC236}">
                <a16:creationId xmlns:a16="http://schemas.microsoft.com/office/drawing/2014/main" id="{7E613D3B-0EC4-4AF7-B343-5BD39EBE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990600"/>
            <a:ext cx="15478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600">
                <a:latin typeface="Tahoma" panose="020B0604030504040204" pitchFamily="34" charset="0"/>
              </a:rPr>
              <a:t>relation </a:t>
            </a:r>
            <a:r>
              <a:rPr lang="en-US" altLang="en-US" sz="2600" b="1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237606" name="Text Box 38">
            <a:extLst>
              <a:ext uri="{FF2B5EF4-FFF2-40B4-BE49-F238E27FC236}">
                <a16:creationId xmlns:a16="http://schemas.microsoft.com/office/drawing/2014/main" id="{CA18E866-8426-403E-AAA6-7B3533BEDC5C}"/>
              </a:ext>
            </a:extLst>
          </p:cNvPr>
          <p:cNvSpPr txBox="1">
            <a:spLocks noChangeArrowheads="1"/>
          </p:cNvSpPr>
          <p:nvPr/>
        </p:nvSpPr>
        <p:spPr bwMode="auto">
          <a:xfrm rot="-1656798">
            <a:off x="6461125" y="54864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FF3300"/>
                </a:solidFill>
                <a:latin typeface="Tahoma" panose="020B0604030504040204" pitchFamily="34" charset="0"/>
              </a:rPr>
              <a:t>Attribute Names?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7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7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7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7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7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7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7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7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7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7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7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7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7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7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75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75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75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75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build="p" bldLvl="3" autoUpdateAnimBg="0"/>
      <p:bldP spid="237606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Content Placeholder 5">
            <a:extLst>
              <a:ext uri="{FF2B5EF4-FFF2-40B4-BE49-F238E27FC236}">
                <a16:creationId xmlns:a16="http://schemas.microsoft.com/office/drawing/2014/main" id="{82152A2E-2DC7-4ABA-A001-80E9E40473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00" r="-30000"/>
          <a:stretch>
            <a:fillRect/>
          </a:stretch>
        </p:blipFill>
        <p:spPr>
          <a:xfrm>
            <a:off x="1752600" y="1447800"/>
            <a:ext cx="5486400" cy="3429000"/>
          </a:xfrm>
        </p:spPr>
      </p:pic>
      <p:sp>
        <p:nvSpPr>
          <p:cNvPr id="163843" name="Title 1">
            <a:extLst>
              <a:ext uri="{FF2B5EF4-FFF2-40B4-BE49-F238E27FC236}">
                <a16:creationId xmlns:a16="http://schemas.microsoft.com/office/drawing/2014/main" id="{85B8F94F-1DA9-4AC3-B382-FB86B9B39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5943600" cy="533400"/>
          </a:xfrm>
        </p:spPr>
        <p:txBody>
          <a:bodyPr/>
          <a:lstStyle/>
          <a:p>
            <a:r>
              <a:rPr lang="en-US" altLang="en-US"/>
              <a:t>Happy Chinese New Year</a:t>
            </a:r>
          </a:p>
        </p:txBody>
      </p:sp>
      <p:pic>
        <p:nvPicPr>
          <p:cNvPr id="163844" name="TextBox 6">
            <a:extLst>
              <a:ext uri="{FF2B5EF4-FFF2-40B4-BE49-F238E27FC236}">
                <a16:creationId xmlns:a16="http://schemas.microsoft.com/office/drawing/2014/main" id="{02AE12AD-760A-4E4C-83D9-8899E14BE1D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4838700"/>
            <a:ext cx="2463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>
            <a:extLst>
              <a:ext uri="{FF2B5EF4-FFF2-40B4-BE49-F238E27FC236}">
                <a16:creationId xmlns:a16="http://schemas.microsoft.com/office/drawing/2014/main" id="{F42D90CC-DBFC-42CD-BB3A-99660AD91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295400"/>
            <a:ext cx="9053513" cy="533400"/>
          </a:xfrm>
        </p:spPr>
        <p:txBody>
          <a:bodyPr/>
          <a:lstStyle/>
          <a:p>
            <a:r>
              <a:rPr lang="en-US" altLang="en-US"/>
              <a:t>Breaking News!!</a:t>
            </a:r>
            <a:br>
              <a:rPr lang="en-US" altLang="en-US"/>
            </a:b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Prediction Wednesday, Feb 2</a:t>
            </a:r>
          </a:p>
        </p:txBody>
      </p:sp>
      <p:pic>
        <p:nvPicPr>
          <p:cNvPr id="164867" name="Content Placeholder 5" descr="pic32702.jpg">
            <a:extLst>
              <a:ext uri="{FF2B5EF4-FFF2-40B4-BE49-F238E27FC236}">
                <a16:creationId xmlns:a16="http://schemas.microsoft.com/office/drawing/2014/main" id="{E09E8453-E7C0-4E0C-81EE-B72F329DA8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22" r="-39722"/>
          <a:stretch>
            <a:fillRect/>
          </a:stretch>
        </p:blipFill>
        <p:spPr>
          <a:xfrm>
            <a:off x="406400" y="2057400"/>
            <a:ext cx="8204200" cy="4343400"/>
          </a:xfrm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>
            <a:extLst>
              <a:ext uri="{FF2B5EF4-FFF2-40B4-BE49-F238E27FC236}">
                <a16:creationId xmlns:a16="http://schemas.microsoft.com/office/drawing/2014/main" id="{FAF13E75-730D-4B9A-BC9A-997D5B9A7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53513" cy="533400"/>
          </a:xfrm>
        </p:spPr>
        <p:txBody>
          <a:bodyPr/>
          <a:lstStyle/>
          <a:p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Reality on Sunday Wednesday, Feb 6</a:t>
            </a:r>
          </a:p>
        </p:txBody>
      </p:sp>
      <p:pic>
        <p:nvPicPr>
          <p:cNvPr id="165891" name="Content Placeholder 5" descr="pic32702.jpg">
            <a:extLst>
              <a:ext uri="{FF2B5EF4-FFF2-40B4-BE49-F238E27FC236}">
                <a16:creationId xmlns:a16="http://schemas.microsoft.com/office/drawing/2014/main" id="{E94EA7AF-69AB-44E7-8D4A-53B437E751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22" r="-39722"/>
          <a:stretch>
            <a:fillRect/>
          </a:stretch>
        </p:blipFill>
        <p:spPr>
          <a:xfrm>
            <a:off x="406400" y="2057400"/>
            <a:ext cx="8204200" cy="4343400"/>
          </a:xfrm>
        </p:spPr>
      </p:pic>
      <p:pic>
        <p:nvPicPr>
          <p:cNvPr id="165892" name="Picture 1">
            <a:extLst>
              <a:ext uri="{FF2B5EF4-FFF2-40B4-BE49-F238E27FC236}">
                <a16:creationId xmlns:a16="http://schemas.microsoft.com/office/drawing/2014/main" id="{8B7ECC14-0F40-4724-99D7-D1AAF640A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04900"/>
            <a:ext cx="258603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3" name="TextBox 3">
            <a:extLst>
              <a:ext uri="{FF2B5EF4-FFF2-40B4-BE49-F238E27FC236}">
                <a16:creationId xmlns:a16="http://schemas.microsoft.com/office/drawing/2014/main" id="{AA36B13C-B969-4811-A42E-11F8E2EB8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108700"/>
            <a:ext cx="5334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400" b="1"/>
              <a:t>NO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638F915-B5EC-4DF4-9DDE-B2DAF6136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SQL Insert</a:t>
            </a:r>
          </a:p>
        </p:txBody>
      </p:sp>
      <p:sp>
        <p:nvSpPr>
          <p:cNvPr id="2048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48CA67A-70AB-498F-B790-C59ADC269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sz="2500" b="1"/>
              <a:t>Implicit (list)</a:t>
            </a:r>
            <a:r>
              <a:rPr lang="en-US" altLang="en-US" sz="2500"/>
              <a:t>: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/>
              <a:t>            </a:t>
            </a:r>
            <a:r>
              <a:rPr lang="en-US" altLang="en-US">
                <a:latin typeface="Arial Narrow" panose="020B0606020202030204" pitchFamily="34" charset="0"/>
              </a:rPr>
              <a:t>INSERT INTO STUDENT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VALUES (165,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Susan Jones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CS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, 0.00);</a:t>
            </a:r>
          </a:p>
          <a:p>
            <a:pPr eaLnBrk="1" hangingPunct="1">
              <a:lnSpc>
                <a:spcPct val="6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ja-JP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sz="2500" b="1"/>
              <a:t>Explicit (set)</a:t>
            </a:r>
            <a:r>
              <a:rPr lang="en-US" altLang="en-US" sz="2500"/>
              <a:t>: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   </a:t>
            </a:r>
            <a:r>
              <a:rPr lang="en-US" altLang="en-US">
                <a:latin typeface="Arial Narrow" panose="020B0606020202030204" pitchFamily="34" charset="0"/>
              </a:rPr>
              <a:t>INSERT INTO STUDENT (</a:t>
            </a:r>
            <a:r>
              <a:rPr lang="en-US" altLang="en-US" b="1">
                <a:latin typeface="Arial Narrow" panose="020B0606020202030204" pitchFamily="34" charset="0"/>
              </a:rPr>
              <a:t>SID, Name</a:t>
            </a:r>
            <a:r>
              <a:rPr lang="en-US" altLang="en-US">
                <a:latin typeface="Arial Narrow" panose="020B0606020202030204" pitchFamily="34" charset="0"/>
              </a:rPr>
              <a:t>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VALUES (165,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Susan Jones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);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20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   </a:t>
            </a:r>
            <a:r>
              <a:rPr lang="en-US" altLang="en-US">
                <a:latin typeface="Arial Narrow" panose="020B0606020202030204" pitchFamily="34" charset="0"/>
              </a:rPr>
              <a:t>INSERT INTO STUDENT (</a:t>
            </a:r>
            <a:r>
              <a:rPr lang="en-US" altLang="en-US" b="1">
                <a:latin typeface="Arial Narrow" panose="020B0606020202030204" pitchFamily="34" charset="0"/>
              </a:rPr>
              <a:t>Name, SID</a:t>
            </a:r>
            <a:r>
              <a:rPr lang="en-US" altLang="en-US">
                <a:latin typeface="Arial Narrow" panose="020B0606020202030204" pitchFamily="34" charset="0"/>
              </a:rPr>
              <a:t>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VALUES (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Susan Jones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, 165);</a:t>
            </a:r>
          </a:p>
          <a:p>
            <a:pPr eaLnBrk="1" hangingPunct="1">
              <a:lnSpc>
                <a:spcPct val="5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ja-JP" sz="120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/>
              <a:t>Values-clause may be a list of tuples in some systems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116F844A-37FD-4EB3-B5E9-DD4C450BB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127125"/>
            <a:ext cx="4899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8000"/>
                </a:solidFill>
              </a:rPr>
              <a:t>STUDENT(</a:t>
            </a:r>
            <a:r>
              <a:rPr lang="en-US" altLang="en-US" u="sng">
                <a:solidFill>
                  <a:srgbClr val="008000"/>
                </a:solidFill>
              </a:rPr>
              <a:t>SID</a:t>
            </a:r>
            <a:r>
              <a:rPr lang="en-US" altLang="en-US">
                <a:solidFill>
                  <a:srgbClr val="008000"/>
                </a:solidFill>
              </a:rPr>
              <a:t>,Name,Major,QPA)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048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8E70CC66-4B1D-4EA2-82AB-427C24FFF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Relational Operators in SQL</a:t>
            </a:r>
          </a:p>
        </p:txBody>
      </p:sp>
      <p:sp>
        <p:nvSpPr>
          <p:cNvPr id="19456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28CE586-ABBC-4942-A371-79F44C6A7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058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>
                <a:latin typeface="Tahoma" panose="020B0604030504040204" pitchFamily="34" charset="0"/>
              </a:rPr>
              <a:t>STUDENT(</a:t>
            </a:r>
            <a:r>
              <a:rPr lang="en-US" altLang="en-US" sz="2200" u="sng">
                <a:latin typeface="Tahoma" panose="020B0604030504040204" pitchFamily="34" charset="0"/>
              </a:rPr>
              <a:t>SID</a:t>
            </a:r>
            <a:r>
              <a:rPr lang="en-US" altLang="en-US" sz="2200">
                <a:latin typeface="Tahoma" panose="020B0604030504040204" pitchFamily="34" charset="0"/>
              </a:rPr>
              <a:t>,Name, Major);</a:t>
            </a:r>
            <a:br>
              <a:rPr lang="en-US" altLang="en-US" sz="2200">
                <a:latin typeface="Tahoma" panose="020B0604030504040204" pitchFamily="34" charset="0"/>
              </a:rPr>
            </a:br>
            <a:r>
              <a:rPr lang="en-US" altLang="en-US" sz="2200">
                <a:latin typeface="Tahoma" panose="020B0604030504040204" pitchFamily="34" charset="0"/>
              </a:rPr>
              <a:t>COURSE(</a:t>
            </a:r>
            <a:r>
              <a:rPr lang="en-US" altLang="en-US" sz="2200" u="sng">
                <a:latin typeface="Tahoma" panose="020B0604030504040204" pitchFamily="34" charset="0"/>
              </a:rPr>
              <a:t>CID</a:t>
            </a:r>
            <a:r>
              <a:rPr lang="en-US" altLang="en-US" sz="2200">
                <a:latin typeface="Tahoma" panose="020B0604030504040204" pitchFamily="34" charset="0"/>
              </a:rPr>
              <a:t>,Name,Credits);</a:t>
            </a:r>
            <a:br>
              <a:rPr lang="en-US" altLang="en-US" sz="2200">
                <a:latin typeface="Tahoma" panose="020B0604030504040204" pitchFamily="34" charset="0"/>
              </a:rPr>
            </a:br>
            <a:r>
              <a:rPr lang="en-US" altLang="en-US" sz="2200">
                <a:latin typeface="Tahoma" panose="020B0604030504040204" pitchFamily="34" charset="0"/>
              </a:rPr>
              <a:t>ENROLLS(</a:t>
            </a:r>
            <a:r>
              <a:rPr lang="en-US" altLang="en-US" sz="2200" u="sng">
                <a:latin typeface="Tahoma" panose="020B0604030504040204" pitchFamily="34" charset="0"/>
              </a:rPr>
              <a:t>CID,SID,Term</a:t>
            </a:r>
            <a:r>
              <a:rPr lang="en-US" altLang="en-US" sz="2200">
                <a:latin typeface="Tahoma" panose="020B0604030504040204" pitchFamily="34" charset="0"/>
              </a:rPr>
              <a:t>, Grade);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l-GR" altLang="en-US" sz="2600">
                <a:latin typeface="Arial Narrow" panose="020B0606020202030204" pitchFamily="34" charset="0"/>
              </a:rPr>
              <a:t> </a:t>
            </a:r>
            <a:r>
              <a:rPr lang="el-GR" altLang="en-US" sz="2600">
                <a:latin typeface="Tahoma" panose="020B0604030504040204" pitchFamily="34" charset="0"/>
              </a:rPr>
              <a:t>π</a:t>
            </a:r>
            <a:r>
              <a:rPr lang="en-US" altLang="en-US" sz="2600">
                <a:latin typeface="Tahoma" panose="020B0604030504040204" pitchFamily="34" charset="0"/>
              </a:rPr>
              <a:t> </a:t>
            </a:r>
            <a:r>
              <a:rPr lang="en-US" altLang="en-US" sz="2600" baseline="-30000">
                <a:latin typeface="Tahoma" panose="020B0604030504040204" pitchFamily="34" charset="0"/>
              </a:rPr>
              <a:t>attribute_list</a:t>
            </a:r>
            <a:r>
              <a:rPr lang="en-US" altLang="en-US" sz="2600">
                <a:latin typeface="Tahoma" panose="020B0604030504040204" pitchFamily="34" charset="0"/>
              </a:rPr>
              <a:t>(r):   </a:t>
            </a:r>
          </a:p>
          <a:p>
            <a:pPr lvl="1" eaLnBrk="1" hangingPunct="1">
              <a:lnSpc>
                <a:spcPct val="90000"/>
              </a:lnSpc>
            </a:pPr>
            <a:r>
              <a:rPr lang="el-GR" altLang="en-US" sz="2200">
                <a:latin typeface="Tahoma" panose="020B0604030504040204" pitchFamily="34" charset="0"/>
              </a:rPr>
              <a:t>π</a:t>
            </a:r>
            <a:r>
              <a:rPr lang="en-US" altLang="en-US" sz="2200">
                <a:latin typeface="Tahoma" panose="020B0604030504040204" pitchFamily="34" charset="0"/>
              </a:rPr>
              <a:t> </a:t>
            </a:r>
            <a:r>
              <a:rPr lang="en-US" altLang="en-US" sz="2200" baseline="-30000">
                <a:latin typeface="Tahoma" panose="020B0604030504040204" pitchFamily="34" charset="0"/>
              </a:rPr>
              <a:t>SID,Major</a:t>
            </a:r>
            <a:r>
              <a:rPr lang="en-US" altLang="en-US" sz="2200">
                <a:latin typeface="Tahoma" panose="020B0604030504040204" pitchFamily="34" charset="0"/>
              </a:rPr>
              <a:t>(STUDENT) </a:t>
            </a:r>
            <a:endParaRPr lang="en-US" altLang="en-US" sz="26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>
                <a:latin typeface="Arial Narrow" panose="020B0606020202030204" pitchFamily="34" charset="0"/>
              </a:rPr>
              <a:t>                                                    </a:t>
            </a: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  <a:t>SELECT  SID, Major </a:t>
            </a:r>
            <a:b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</a:b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  <a:t>                                                   FROM     STUDENT;</a:t>
            </a:r>
            <a:endParaRPr lang="el-GR" altLang="en-US" sz="1200">
              <a:solidFill>
                <a:schemeClr val="hlink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l-GR" altLang="en-US">
                <a:latin typeface="Arial Narrow" panose="020B0606020202030204" pitchFamily="34" charset="0"/>
              </a:rPr>
              <a:t> </a:t>
            </a:r>
            <a:r>
              <a:rPr lang="el-GR" altLang="en-US" sz="2600">
                <a:latin typeface="Lucida Grande" pitchFamily="-84" charset="0"/>
              </a:rPr>
              <a:t>σ</a:t>
            </a:r>
            <a:r>
              <a:rPr lang="en-US" altLang="en-US" sz="2600" baseline="-30000">
                <a:latin typeface="Tahoma" panose="020B0604030504040204" pitchFamily="34" charset="0"/>
              </a:rPr>
              <a:t>selection_condition</a:t>
            </a:r>
            <a:r>
              <a:rPr lang="en-US" altLang="en-US" sz="2600">
                <a:latin typeface="Tahoma" panose="020B0604030504040204" pitchFamily="34" charset="0"/>
              </a:rPr>
              <a:t>(r) </a:t>
            </a:r>
          </a:p>
          <a:p>
            <a:pPr lvl="1" eaLnBrk="1" hangingPunct="1">
              <a:lnSpc>
                <a:spcPct val="90000"/>
              </a:lnSpc>
            </a:pPr>
            <a:r>
              <a:rPr lang="el-GR" altLang="en-US">
                <a:latin typeface="Lucida Grande" pitchFamily="-84" charset="0"/>
              </a:rPr>
              <a:t>σ</a:t>
            </a:r>
            <a:r>
              <a:rPr lang="en-US" altLang="en-US" baseline="-30000">
                <a:latin typeface="Tahoma" panose="020B0604030504040204" pitchFamily="34" charset="0"/>
              </a:rPr>
              <a:t>Major=</a:t>
            </a:r>
            <a:r>
              <a:rPr lang="ja-JP" altLang="en-US" baseline="-30000">
                <a:latin typeface="Tahoma" panose="020B0604030504040204" pitchFamily="34" charset="0"/>
              </a:rPr>
              <a:t>‘</a:t>
            </a:r>
            <a:r>
              <a:rPr lang="en-US" altLang="ja-JP" baseline="-30000">
                <a:latin typeface="Tahoma" panose="020B0604030504040204" pitchFamily="34" charset="0"/>
              </a:rPr>
              <a:t>CS</a:t>
            </a:r>
            <a:r>
              <a:rPr lang="ja-JP" altLang="en-US" baseline="-30000">
                <a:latin typeface="Tahoma" panose="020B0604030504040204" pitchFamily="34" charset="0"/>
              </a:rPr>
              <a:t>’</a:t>
            </a:r>
            <a:r>
              <a:rPr lang="en-US" altLang="ja-JP" baseline="-30000">
                <a:latin typeface="Tahoma" panose="020B0604030504040204" pitchFamily="34" charset="0"/>
              </a:rPr>
              <a:t> </a:t>
            </a:r>
            <a:r>
              <a:rPr lang="en-US" altLang="ja-JP">
                <a:latin typeface="Tahoma" panose="020B0604030504040204" pitchFamily="34" charset="0"/>
              </a:rPr>
              <a:t>(STUDENT) </a:t>
            </a:r>
            <a:endParaRPr lang="en-US" altLang="ja-JP" sz="2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>
                <a:latin typeface="Arial Narrow" panose="020B0606020202030204" pitchFamily="34" charset="0"/>
              </a:rPr>
              <a:t>                                                    </a:t>
            </a: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  <a:t>SELECT  </a:t>
            </a: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</a:t>
            </a: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  <a:t> </a:t>
            </a:r>
            <a:b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</a:b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  <a:t>                                                   FROM     STUDENT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  <a:latin typeface="Arial Narrow" panose="020B0606020202030204" pitchFamily="34" charset="0"/>
              </a:rPr>
              <a:t>                                                        WHERE  Major = </a:t>
            </a:r>
            <a:r>
              <a:rPr lang="ja-JP" altLang="en-US">
                <a:solidFill>
                  <a:schemeClr val="hlink"/>
                </a:solidFill>
                <a:latin typeface="Arial Narrow" panose="020B0606020202030204" pitchFamily="34" charset="0"/>
              </a:rPr>
              <a:t>‘</a:t>
            </a:r>
            <a:r>
              <a:rPr lang="en-US" altLang="ja-JP">
                <a:solidFill>
                  <a:schemeClr val="hlink"/>
                </a:solidFill>
                <a:latin typeface="Arial Narrow" panose="020B0606020202030204" pitchFamily="34" charset="0"/>
              </a:rPr>
              <a:t>CS</a:t>
            </a:r>
            <a:r>
              <a:rPr lang="ja-JP" altLang="en-US">
                <a:solidFill>
                  <a:schemeClr val="hlink"/>
                </a:solidFill>
                <a:latin typeface="Arial Narrow" panose="020B0606020202030204" pitchFamily="34" charset="0"/>
              </a:rPr>
              <a:t>’</a:t>
            </a:r>
            <a:r>
              <a:rPr lang="en-US" altLang="ja-JP">
                <a:solidFill>
                  <a:schemeClr val="hlink"/>
                </a:solidFill>
                <a:latin typeface="Arial Narrow" panose="020B0606020202030204" pitchFamily="34" charset="0"/>
              </a:rPr>
              <a:t>;</a:t>
            </a:r>
            <a:endParaRPr lang="en-US" altLang="en-US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4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4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D8406157-DC27-4225-9A4B-61909FE0E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Result as Sets</a:t>
            </a:r>
          </a:p>
        </p:txBody>
      </p:sp>
      <p:sp>
        <p:nvSpPr>
          <p:cNvPr id="19763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E4A0B29-F0C0-4C6C-9E55-936782A56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 Select does not eliminate duplicate tuples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Elimination is expensive…requires sorting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Duplication may be part of the result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Duplication is required by most aggregate functions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26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Elimination is achieved by </a:t>
            </a:r>
            <a:r>
              <a:rPr lang="en-US" altLang="en-US" sz="2500">
                <a:latin typeface="Comic Sans MS" panose="030F0702030302020204" pitchFamily="66" charset="0"/>
              </a:rPr>
              <a:t>DISTINCT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                    </a:t>
            </a:r>
            <a:r>
              <a:rPr lang="en-US" altLang="en-US" b="1">
                <a:solidFill>
                  <a:srgbClr val="280049"/>
                </a:solidFill>
                <a:latin typeface="Courier New" panose="02070309020205020404" pitchFamily="49" charset="0"/>
              </a:rPr>
              <a:t>SELECT</a:t>
            </a: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</a:t>
            </a:r>
            <a:r>
              <a:rPr lang="en-US" altLang="en-US" b="1">
                <a:solidFill>
                  <a:srgbClr val="280049"/>
                </a:solidFill>
                <a:latin typeface="Arial Narrow" panose="020B0606020202030204" pitchFamily="34" charset="0"/>
              </a:rPr>
              <a:t>DISTINCT</a:t>
            </a: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Term</a:t>
            </a: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</a:t>
            </a:r>
            <a:b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</a:b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       </a:t>
            </a:r>
            <a:r>
              <a:rPr lang="en-US" altLang="en-US" b="1">
                <a:solidFill>
                  <a:srgbClr val="280049"/>
                </a:solidFill>
                <a:latin typeface="Courier New" panose="02070309020205020404" pitchFamily="49" charset="0"/>
              </a:rPr>
              <a:t>FROM</a:t>
            </a: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     STUDENT, ENROLLS </a:t>
            </a:r>
            <a:b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</a:b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       </a:t>
            </a:r>
            <a:r>
              <a:rPr lang="en-US" altLang="en-US" b="1">
                <a:solidFill>
                  <a:srgbClr val="280049"/>
                </a:solidFill>
                <a:latin typeface="Courier New" panose="02070309020205020404" pitchFamily="49" charset="0"/>
              </a:rPr>
              <a:t>WHERE</a:t>
            </a: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   STUDENT.SID = ENROLLS.SID</a:t>
            </a:r>
            <a:b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</a:br>
            <a:r>
              <a:rPr lang="en-US" altLang="en-US">
                <a:solidFill>
                  <a:srgbClr val="280049"/>
                </a:solidFill>
                <a:latin typeface="Arial Narrow" panose="020B0606020202030204" pitchFamily="34" charset="0"/>
              </a:rPr>
              <a:t>                                                 AND STUDENT.SID = 123;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2500">
              <a:solidFill>
                <a:schemeClr val="hlink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Default is </a:t>
            </a:r>
            <a:r>
              <a:rPr lang="en-US" altLang="en-US" sz="2500">
                <a:latin typeface="Arial Narrow" panose="020B0606020202030204" pitchFamily="34" charset="0"/>
              </a:rPr>
              <a:t>SELECT</a:t>
            </a:r>
            <a:r>
              <a:rPr lang="en-US" altLang="en-US" sz="2500">
                <a:latin typeface="Comic Sans MS" panose="030F0702030302020204" pitchFamily="66" charset="0"/>
              </a:rPr>
              <a:t> [</a:t>
            </a:r>
            <a:r>
              <a:rPr lang="en-US" altLang="en-US" sz="2500" b="1">
                <a:latin typeface="Comic Sans MS" panose="030F0702030302020204" pitchFamily="66" charset="0"/>
              </a:rPr>
              <a:t>ALL</a:t>
            </a:r>
            <a:r>
              <a:rPr lang="en-US" altLang="en-US" sz="2500">
                <a:latin typeface="Comic Sans MS" panose="030F0702030302020204" pitchFamily="66" charset="0"/>
              </a:rPr>
              <a:t>] 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7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7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 bldLvl="2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>
            <a:extLst>
              <a:ext uri="{FF2B5EF4-FFF2-40B4-BE49-F238E27FC236}">
                <a16:creationId xmlns:a16="http://schemas.microsoft.com/office/drawing/2014/main" id="{D6D458A9-CB1F-41C1-88D3-86601C872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53513" cy="533400"/>
          </a:xfrm>
        </p:spPr>
        <p:txBody>
          <a:bodyPr/>
          <a:lstStyle/>
          <a:p>
            <a:r>
              <a:rPr lang="en-US" altLang="en-US"/>
              <a:t>Announcements</a:t>
            </a:r>
          </a:p>
        </p:txBody>
      </p:sp>
      <p:pic>
        <p:nvPicPr>
          <p:cNvPr id="171011" name="Picture 1">
            <a:extLst>
              <a:ext uri="{FF2B5EF4-FFF2-40B4-BE49-F238E27FC236}">
                <a16:creationId xmlns:a16="http://schemas.microsoft.com/office/drawing/2014/main" id="{C1A1D0AE-12D6-470F-82D6-B62C1A8C5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46188"/>
            <a:ext cx="35814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CCFF16D-028F-43A7-8E36-7B9CE65047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4267200" cy="4876800"/>
          </a:xfrm>
        </p:spPr>
        <p:txBody>
          <a:bodyPr/>
          <a:lstStyle/>
          <a:p>
            <a:pPr>
              <a:lnSpc>
                <a:spcPct val="140000"/>
              </a:lnSpc>
              <a:buClr>
                <a:schemeClr val="tx2"/>
              </a:buClr>
            </a:pPr>
            <a:r>
              <a:rPr lang="en-US" altLang="en-US">
                <a:latin typeface="Comic Sans MS" panose="030F0702030302020204" pitchFamily="66" charset="0"/>
              </a:rPr>
              <a:t>Happy Jewish &amp; Muslim New Year!</a:t>
            </a:r>
          </a:p>
          <a:p>
            <a:pPr>
              <a:lnSpc>
                <a:spcPct val="140000"/>
              </a:lnSpc>
              <a:buClr>
                <a:schemeClr val="tx2"/>
              </a:buClr>
            </a:pPr>
            <a:endParaRPr lang="en-US" altLang="en-US" sz="200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  <a:buClr>
                <a:schemeClr val="tx2"/>
              </a:buClr>
            </a:pPr>
            <a:endParaRPr lang="en-US" altLang="en-US" sz="200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  <a:buClr>
                <a:schemeClr val="tx2"/>
              </a:buClr>
            </a:pPr>
            <a:endParaRPr lang="en-US" altLang="en-US" sz="200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  <a:buClr>
                <a:schemeClr val="tx2"/>
              </a:buClr>
            </a:pPr>
            <a:r>
              <a:rPr lang="en-US" altLang="en-US">
                <a:latin typeface="Comic Sans MS" panose="030F0702030302020204" pitchFamily="66" charset="0"/>
              </a:rPr>
              <a:t>ORA-00054 Error </a:t>
            </a:r>
          </a:p>
          <a:p>
            <a:pPr lvl="1">
              <a:lnSpc>
                <a:spcPct val="140000"/>
              </a:lnSpc>
              <a:buClr>
                <a:schemeClr val="tx2"/>
              </a:buClr>
            </a:pPr>
            <a:r>
              <a:rPr lang="en-US" altLang="en-US">
                <a:latin typeface="Comic Sans MS" panose="030F0702030302020204" pitchFamily="66" charset="0"/>
              </a:rPr>
              <a:t>Easy to avoid…</a:t>
            </a:r>
          </a:p>
          <a:p>
            <a:pPr lvl="1">
              <a:lnSpc>
                <a:spcPct val="140000"/>
              </a:lnSpc>
              <a:buClr>
                <a:schemeClr val="tx2"/>
              </a:buClr>
            </a:pPr>
            <a:r>
              <a:rPr lang="en-US" altLang="en-US">
                <a:latin typeface="Comic Sans MS" panose="030F0702030302020204" pitchFamily="66" charset="0"/>
              </a:rPr>
              <a:t>just COMMIT;</a:t>
            </a:r>
          </a:p>
        </p:txBody>
      </p:sp>
      <p:pic>
        <p:nvPicPr>
          <p:cNvPr id="171013" name="Picture 1">
            <a:extLst>
              <a:ext uri="{FF2B5EF4-FFF2-40B4-BE49-F238E27FC236}">
                <a16:creationId xmlns:a16="http://schemas.microsoft.com/office/drawing/2014/main" id="{5AD2916D-6B1D-48B9-86D1-D44F6E7D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4191000"/>
            <a:ext cx="462280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BA786953-2B67-4675-A5F9-5E5B9DF0C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/>
              <a:t>Execution Abstraction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8EAF0DDE-BCE5-4846-A7F5-B36E882CF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34400" cy="4876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 i="1"/>
              <a:t>A </a:t>
            </a:r>
            <a:r>
              <a:rPr lang="en-US" altLang="en-US" b="1" i="1"/>
              <a:t>transaction</a:t>
            </a:r>
            <a:r>
              <a:rPr lang="en-US" altLang="en-US" i="1"/>
              <a:t> is a </a:t>
            </a:r>
            <a:r>
              <a:rPr lang="en-US" altLang="en-US" b="1" i="1"/>
              <a:t>logical unit of work</a:t>
            </a:r>
            <a:r>
              <a:rPr lang="en-US" altLang="en-US" i="1"/>
              <a:t> in DBMSs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 i="1"/>
              <a:t>It is the execution of a </a:t>
            </a:r>
            <a:r>
              <a:rPr lang="en-US" altLang="en-US" sz="2200" b="1" i="1"/>
              <a:t>program segment</a:t>
            </a:r>
            <a:r>
              <a:rPr lang="en-US" altLang="en-US" sz="2200" i="1"/>
              <a:t> that performs some function or task by accessing shared data (e.g., a db)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logical grouping of query and update requests needed to perform a task 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1200" i="1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en-US" altLang="en-US"/>
              <a:t>Examples: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banking transaction</a:t>
            </a:r>
          </a:p>
          <a:p>
            <a:pPr lvl="2">
              <a:lnSpc>
                <a:spcPct val="90000"/>
              </a:lnSpc>
              <a:buClr>
                <a:schemeClr val="tx2"/>
              </a:buClr>
            </a:pPr>
            <a:r>
              <a:rPr lang="en-US" altLang="en-US" sz="1800"/>
              <a:t>Deposit, withdraw, transfer $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(airline reservation</a:t>
            </a:r>
          </a:p>
          <a:p>
            <a:pPr lvl="2">
              <a:lnSpc>
                <a:spcPct val="90000"/>
              </a:lnSpc>
              <a:buClr>
                <a:schemeClr val="tx2"/>
              </a:buClr>
            </a:pPr>
            <a:r>
              <a:rPr lang="en-US" altLang="en-US" sz="1800"/>
              <a:t>reserve a seat on a flight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inventory transaction</a:t>
            </a:r>
          </a:p>
          <a:p>
            <a:pPr lvl="2">
              <a:lnSpc>
                <a:spcPct val="90000"/>
              </a:lnSpc>
              <a:buClr>
                <a:schemeClr val="tx2"/>
              </a:buClr>
            </a:pPr>
            <a:r>
              <a:rPr lang="en-US" altLang="en-US" sz="1800"/>
              <a:t>Receive, Ship, Update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 sz="2000">
              <a:latin typeface="Tahoma" panose="020B060403050404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altLang="en-US"/>
          </a:p>
        </p:txBody>
      </p:sp>
      <p:pic>
        <p:nvPicPr>
          <p:cNvPr id="172036" name="Picture 3">
            <a:extLst>
              <a:ext uri="{FF2B5EF4-FFF2-40B4-BE49-F238E27FC236}">
                <a16:creationId xmlns:a16="http://schemas.microsoft.com/office/drawing/2014/main" id="{DE3ECC03-D4C2-4CEE-8A0D-24CD5E8B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32188"/>
            <a:ext cx="3962400" cy="218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BF005FEE-02EB-4A30-A622-D5C69BBD2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SQL TRANSACTIONS</a:t>
            </a:r>
          </a:p>
        </p:txBody>
      </p:sp>
      <p:sp>
        <p:nvSpPr>
          <p:cNvPr id="1740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94EA131-F6D6-4C58-A0C0-2A0B648B9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672513" cy="4876800"/>
          </a:xfrm>
        </p:spPr>
        <p:txBody>
          <a:bodyPr/>
          <a:lstStyle/>
          <a:p>
            <a:pPr eaLnBrk="1" hangingPunct="1"/>
            <a:endParaRPr lang="en-US" altLang="en-US" sz="12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SET TRANSACTION </a:t>
            </a:r>
            <a:r>
              <a:rPr lang="en-US" altLang="en-US" sz="2000">
                <a:latin typeface="Tahoma" panose="020B0604030504040204" pitchFamily="34" charset="0"/>
              </a:rPr>
              <a:t>[READ ONLY | READ WRITE] NAME &lt;name&gt;;</a:t>
            </a:r>
            <a:br>
              <a:rPr lang="en-US" altLang="en-US" sz="2000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	</a:t>
            </a:r>
            <a:endParaRPr lang="en-US" altLang="en-US" sz="12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COMMIT ;</a:t>
            </a:r>
          </a:p>
          <a:p>
            <a:pPr eaLnBrk="1" hangingPunct="1"/>
            <a:endParaRPr lang="en-US" altLang="en-US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ROLLBACK; </a:t>
            </a:r>
          </a:p>
          <a:p>
            <a:pPr eaLnBrk="1" hangingPunct="1"/>
            <a:endParaRPr lang="en-US" altLang="en-US">
              <a:latin typeface="Tahoma" panose="020B0604030504040204" pitchFamily="34" charset="0"/>
            </a:endParaRPr>
          </a:p>
          <a:p>
            <a:pPr lvl="1" eaLnBrk="1" hangingPunct="1"/>
            <a:endParaRPr lang="en-US" altLang="en-US" sz="120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sz="2600">
                <a:solidFill>
                  <a:srgbClr val="FF3300"/>
                </a:solidFill>
                <a:latin typeface="Tahoma" panose="020B0604030504040204" pitchFamily="34" charset="0"/>
              </a:rPr>
              <a:t>ROLLBACK default action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200">
              <a:latin typeface="Tahoma" panose="020B0604030504040204" pitchFamily="34" charset="0"/>
            </a:endParaRPr>
          </a:p>
        </p:txBody>
      </p:sp>
      <p:pic>
        <p:nvPicPr>
          <p:cNvPr id="174084" name="Picture 3">
            <a:extLst>
              <a:ext uri="{FF2B5EF4-FFF2-40B4-BE49-F238E27FC236}">
                <a16:creationId xmlns:a16="http://schemas.microsoft.com/office/drawing/2014/main" id="{E0339198-5D69-4971-8BBD-FDF7FD4A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4038"/>
            <a:ext cx="4418013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>
            <a:extLst>
              <a:ext uri="{FF2B5EF4-FFF2-40B4-BE49-F238E27FC236}">
                <a16:creationId xmlns:a16="http://schemas.microsoft.com/office/drawing/2014/main" id="{D2027760-67CC-4E02-8D3D-248024293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Happy Groundhog Day!</a:t>
            </a:r>
          </a:p>
        </p:txBody>
      </p:sp>
      <p:pic>
        <p:nvPicPr>
          <p:cNvPr id="176131" name="Picture 9">
            <a:extLst>
              <a:ext uri="{FF2B5EF4-FFF2-40B4-BE49-F238E27FC236}">
                <a16:creationId xmlns:a16="http://schemas.microsoft.com/office/drawing/2014/main" id="{1513E3C1-9D04-4D0E-B837-86E9C918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19300"/>
            <a:ext cx="3810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88D685A5-F7A8-4EF0-A0A2-283BA17C520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Happy New Lunar Year!</a:t>
            </a: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Feb. 15, 2018</a:t>
            </a:r>
          </a:p>
        </p:txBody>
      </p:sp>
      <p:sp>
        <p:nvSpPr>
          <p:cNvPr id="17715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CA43491-924B-412C-8B9A-01613CF78AF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00" y="3124200"/>
            <a:ext cx="7162800" cy="2514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4716 (or 2018) is the year of the dog</a:t>
            </a: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endParaRPr lang="en-US" altLang="en-US">
              <a:latin typeface="Tahoma" panose="020B0604030504040204" pitchFamily="34" charset="0"/>
            </a:endParaRPr>
          </a:p>
        </p:txBody>
      </p:sp>
      <p:pic>
        <p:nvPicPr>
          <p:cNvPr id="177156" name="Picture 1">
            <a:extLst>
              <a:ext uri="{FF2B5EF4-FFF2-40B4-BE49-F238E27FC236}">
                <a16:creationId xmlns:a16="http://schemas.microsoft.com/office/drawing/2014/main" id="{68BF4B5F-32EA-42BC-B280-4F772DF3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200"/>
            <a:ext cx="3216275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>
            <a:extLst>
              <a:ext uri="{FF2B5EF4-FFF2-40B4-BE49-F238E27FC236}">
                <a16:creationId xmlns:a16="http://schemas.microsoft.com/office/drawing/2014/main" id="{D64C348E-3C4D-4846-A327-DAD97C17F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53513" cy="533400"/>
          </a:xfrm>
        </p:spPr>
        <p:txBody>
          <a:bodyPr/>
          <a:lstStyle/>
          <a:p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Reality on Thursday, Feb 2</a:t>
            </a:r>
          </a:p>
        </p:txBody>
      </p:sp>
      <p:pic>
        <p:nvPicPr>
          <p:cNvPr id="179203" name="Content Placeholder 5" descr="pic32702.jpg">
            <a:extLst>
              <a:ext uri="{FF2B5EF4-FFF2-40B4-BE49-F238E27FC236}">
                <a16:creationId xmlns:a16="http://schemas.microsoft.com/office/drawing/2014/main" id="{11F898DC-129C-48DD-A83A-855C07B990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22" r="-39722"/>
          <a:stretch>
            <a:fillRect/>
          </a:stretch>
        </p:blipFill>
        <p:spPr>
          <a:xfrm>
            <a:off x="406400" y="2057400"/>
            <a:ext cx="8204200" cy="4343400"/>
          </a:xfrm>
        </p:spPr>
      </p:pic>
      <p:pic>
        <p:nvPicPr>
          <p:cNvPr id="179204" name="Picture 1">
            <a:extLst>
              <a:ext uri="{FF2B5EF4-FFF2-40B4-BE49-F238E27FC236}">
                <a16:creationId xmlns:a16="http://schemas.microsoft.com/office/drawing/2014/main" id="{B3007EF9-6591-497A-AC63-615B2679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04900"/>
            <a:ext cx="258603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TextBox 3">
            <a:extLst>
              <a:ext uri="{FF2B5EF4-FFF2-40B4-BE49-F238E27FC236}">
                <a16:creationId xmlns:a16="http://schemas.microsoft.com/office/drawing/2014/main" id="{6941A2DE-52EC-4D61-9009-E6DA77FC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108700"/>
            <a:ext cx="5334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400" b="1"/>
              <a:t>NO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Crafting Recovery Slides">
  <a:themeElements>
    <a:clrScheme name="">
      <a:dk1>
        <a:srgbClr val="280049"/>
      </a:dk1>
      <a:lt1>
        <a:srgbClr val="FFFFFF"/>
      </a:lt1>
      <a:dk2>
        <a:srgbClr val="CF0E30"/>
      </a:dk2>
      <a:lt2>
        <a:srgbClr val="CECECE"/>
      </a:lt2>
      <a:accent1>
        <a:srgbClr val="3365FB"/>
      </a:accent1>
      <a:accent2>
        <a:srgbClr val="009688"/>
      </a:accent2>
      <a:accent3>
        <a:srgbClr val="FFFFFF"/>
      </a:accent3>
      <a:accent4>
        <a:srgbClr val="21003D"/>
      </a:accent4>
      <a:accent5>
        <a:srgbClr val="ADB8FD"/>
      </a:accent5>
      <a:accent6>
        <a:srgbClr val="00877B"/>
      </a:accent6>
      <a:hlink>
        <a:srgbClr val="51DC00"/>
      </a:hlink>
      <a:folHlink>
        <a:srgbClr val="DADADA"/>
      </a:folHlink>
    </a:clrScheme>
    <a:fontScheme name="Crafting Recovery Slides">
      <a:majorFont>
        <a:latin typeface="Comic Sans M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Monotype Sorts" pitchFamily="37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3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Monotype Sorts" pitchFamily="37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37" charset="0"/>
          </a:defRPr>
        </a:defPPr>
      </a:lstStyle>
    </a:lnDef>
  </a:objectDefaults>
  <a:extraClrSchemeLst>
    <a:extraClrScheme>
      <a:clrScheme name="Crafting Recovery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fting Recovery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Smack:Users:Cris:Crafting Recovery Slides</Template>
  <TotalTime>38456</TotalTime>
  <Pages>23</Pages>
  <Words>6510</Words>
  <Application>Microsoft Office PowerPoint</Application>
  <PresentationFormat>On-screen Show (4:3)</PresentationFormat>
  <Paragraphs>1428</Paragraphs>
  <Slides>97</Slides>
  <Notes>65</Notes>
  <HiddenSlides>20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0" baseType="lpstr">
      <vt:lpstr>Arial Unicode MS</vt:lpstr>
      <vt:lpstr>Arial</vt:lpstr>
      <vt:lpstr>Arial Narrow</vt:lpstr>
      <vt:lpstr>Comic Sans MS</vt:lpstr>
      <vt:lpstr>Courier</vt:lpstr>
      <vt:lpstr>Courier New</vt:lpstr>
      <vt:lpstr>Helvetica</vt:lpstr>
      <vt:lpstr>Lucida Grande</vt:lpstr>
      <vt:lpstr>Monotype Sorts</vt:lpstr>
      <vt:lpstr>Tahoma</vt:lpstr>
      <vt:lpstr>Times New Roman</vt:lpstr>
      <vt:lpstr>Wingdings</vt:lpstr>
      <vt:lpstr>Crafting Recovery Slides</vt:lpstr>
      <vt:lpstr>Announcements</vt:lpstr>
      <vt:lpstr>Structured Query Language SQL – DML </vt:lpstr>
      <vt:lpstr>Database Management System (DBMS)</vt:lpstr>
      <vt:lpstr>Database Schemas for the Examples</vt:lpstr>
      <vt:lpstr>Relational Query Languages</vt:lpstr>
      <vt:lpstr>Declarative Query</vt:lpstr>
      <vt:lpstr>SQL Select Statement</vt:lpstr>
      <vt:lpstr>Recall - Preliminaries</vt:lpstr>
      <vt:lpstr>SQL Insert</vt:lpstr>
      <vt:lpstr>Execution Abstraction</vt:lpstr>
      <vt:lpstr>ACID Properties</vt:lpstr>
      <vt:lpstr>SQL TRANSACTIONS</vt:lpstr>
      <vt:lpstr>Relational Operators in SQL</vt:lpstr>
      <vt:lpstr>SELECT vs. WHERE</vt:lpstr>
      <vt:lpstr>Basic SQL: Single Table Manipulation</vt:lpstr>
      <vt:lpstr>Aliasing in SQL: The AS Operator</vt:lpstr>
      <vt:lpstr>Aggregate Functions</vt:lpstr>
      <vt:lpstr>Aggregate Functions… Example</vt:lpstr>
      <vt:lpstr>Note on COUNT</vt:lpstr>
      <vt:lpstr>Arithmetic Operator</vt:lpstr>
      <vt:lpstr>Grouping of Tuples</vt:lpstr>
      <vt:lpstr>Grouping of Tuples… Example 1</vt:lpstr>
      <vt:lpstr>Grouping of Tuples… Example 2</vt:lpstr>
      <vt:lpstr>Sorting the Result</vt:lpstr>
      <vt:lpstr>Get a piece of paper </vt:lpstr>
      <vt:lpstr>Sorting – Example</vt:lpstr>
      <vt:lpstr>Sorting – Example</vt:lpstr>
      <vt:lpstr>Manipulating NULL Values</vt:lpstr>
      <vt:lpstr>Truth Tables</vt:lpstr>
      <vt:lpstr>SQL CASE Statement &amp; NULL</vt:lpstr>
      <vt:lpstr>SQL CASE Statement &amp; NULL</vt:lpstr>
      <vt:lpstr>SQL CASE Statement &amp; NULL…</vt:lpstr>
      <vt:lpstr>Basic SQL: Two Table Manipulation</vt:lpstr>
      <vt:lpstr>Relational Operators in SQL</vt:lpstr>
      <vt:lpstr>Join Operator (SQL2)</vt:lpstr>
      <vt:lpstr>Natural Join</vt:lpstr>
      <vt:lpstr>Other Join Operations </vt:lpstr>
      <vt:lpstr>Outer Join Examples</vt:lpstr>
      <vt:lpstr>Get a piece of paper </vt:lpstr>
      <vt:lpstr>Outer Join Q1 Execution</vt:lpstr>
      <vt:lpstr>Outer Join Q2 Execution</vt:lpstr>
      <vt:lpstr>Set Operations</vt:lpstr>
      <vt:lpstr>Merging Fields in Queries</vt:lpstr>
      <vt:lpstr>Range Queries &amp; Range Conditions</vt:lpstr>
      <vt:lpstr>Partial Queries - Pattern Matching </vt:lpstr>
      <vt:lpstr>Pattern Matching…</vt:lpstr>
      <vt:lpstr>Regular Expressions</vt:lpstr>
      <vt:lpstr>Metacharacters from POSIX</vt:lpstr>
      <vt:lpstr>Metacharacters from POSIX  </vt:lpstr>
      <vt:lpstr>Challenging yet Common Query</vt:lpstr>
      <vt:lpstr>Nested Queries &amp; Set Comparisons</vt:lpstr>
      <vt:lpstr>Scalar Subquery</vt:lpstr>
      <vt:lpstr>Another Example of Scalar Subquery</vt:lpstr>
      <vt:lpstr>Scalar Q2 Execution</vt:lpstr>
      <vt:lpstr>Equivalent Query to Q2</vt:lpstr>
      <vt:lpstr>Set Membership  </vt:lpstr>
      <vt:lpstr>Set Membership</vt:lpstr>
      <vt:lpstr>Set Membership &amp; Comparisons</vt:lpstr>
      <vt:lpstr>Set Comparisons: Unique &amp; Empty</vt:lpstr>
      <vt:lpstr>Set Comparisons: Unique &amp; Empty…</vt:lpstr>
      <vt:lpstr>Unique &amp; Not Unique </vt:lpstr>
      <vt:lpstr>Unique in Postgres/Oracle</vt:lpstr>
      <vt:lpstr>Removing Duplicates</vt:lpstr>
      <vt:lpstr>Challenging yet Common Query</vt:lpstr>
      <vt:lpstr>Ranking Query using of Scalar Subquery</vt:lpstr>
      <vt:lpstr>The Rank Function (ANSI SQL:2011)</vt:lpstr>
      <vt:lpstr>Group Rank Function (ANSI SQL:2011)</vt:lpstr>
      <vt:lpstr>Limiting result rows</vt:lpstr>
      <vt:lpstr>Top-K Queries</vt:lpstr>
      <vt:lpstr>Next-K Queries</vt:lpstr>
      <vt:lpstr>Limits (No Standard Syntax)</vt:lpstr>
      <vt:lpstr>Structured Query Language SQL – DML </vt:lpstr>
      <vt:lpstr>Query Language with Update Statements?</vt:lpstr>
      <vt:lpstr>Update Tuples</vt:lpstr>
      <vt:lpstr>Delete Tuple</vt:lpstr>
      <vt:lpstr>Insert</vt:lpstr>
      <vt:lpstr>Derived Insert Values</vt:lpstr>
      <vt:lpstr>PowerPoint Presentation</vt:lpstr>
      <vt:lpstr>Unique &amp; Not Unique </vt:lpstr>
      <vt:lpstr>Query ??</vt:lpstr>
      <vt:lpstr>Unique &amp; Not Unique in Oracle</vt:lpstr>
      <vt:lpstr>Top-K in Postgres</vt:lpstr>
      <vt:lpstr>Happy Jewish &amp; Islamic New Year</vt:lpstr>
      <vt:lpstr>Happy Chinese New Year 4711</vt:lpstr>
      <vt:lpstr>Happy Valentine’s Day</vt:lpstr>
      <vt:lpstr>Basic Set Operations</vt:lpstr>
      <vt:lpstr>Happy Chinese New Year</vt:lpstr>
      <vt:lpstr>Breaking News!!  Prediction Wednesday, Feb 2</vt:lpstr>
      <vt:lpstr> Reality on Sunday Wednesday, Feb 6</vt:lpstr>
      <vt:lpstr>Relational Operators in SQL</vt:lpstr>
      <vt:lpstr>Result as Sets</vt:lpstr>
      <vt:lpstr>Announcements</vt:lpstr>
      <vt:lpstr>Execution Abstraction</vt:lpstr>
      <vt:lpstr>SQL TRANSACTIONS</vt:lpstr>
      <vt:lpstr>Happy Groundhog Day!</vt:lpstr>
      <vt:lpstr>Happy New Lunar Year! Feb. 15, 2018</vt:lpstr>
      <vt:lpstr> Reality on Thursday, Feb 2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 Consistent and Current Data “Off the Air”</dc:title>
  <dc:subject>Delegation: Efficiently Rewriting History</dc:subject>
  <dc:creator>Computer Science</dc:creator>
  <cp:keywords>delegation recovery icde</cp:keywords>
  <dc:description/>
  <cp:lastModifiedBy>Costantinos Costa</cp:lastModifiedBy>
  <cp:revision>941</cp:revision>
  <cp:lastPrinted>2020-09-26T19:49:08Z</cp:lastPrinted>
  <dcterms:created xsi:type="dcterms:W3CDTF">2010-01-13T05:11:50Z</dcterms:created>
  <dcterms:modified xsi:type="dcterms:W3CDTF">2021-03-02T04:11:32Z</dcterms:modified>
</cp:coreProperties>
</file>